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2" r:id="rId5"/>
  </p:sldMasterIdLst>
  <p:notesMasterIdLst>
    <p:notesMasterId r:id="rId39"/>
  </p:notesMasterIdLst>
  <p:handoutMasterIdLst>
    <p:handoutMasterId r:id="rId40"/>
  </p:handoutMasterIdLst>
  <p:sldIdLst>
    <p:sldId id="270" r:id="rId6"/>
    <p:sldId id="271" r:id="rId7"/>
    <p:sldId id="315" r:id="rId8"/>
    <p:sldId id="274" r:id="rId9"/>
    <p:sldId id="273" r:id="rId10"/>
    <p:sldId id="256" r:id="rId11"/>
    <p:sldId id="275" r:id="rId12"/>
    <p:sldId id="450" r:id="rId13"/>
    <p:sldId id="451" r:id="rId14"/>
    <p:sldId id="452" r:id="rId15"/>
    <p:sldId id="368" r:id="rId16"/>
    <p:sldId id="267" r:id="rId17"/>
    <p:sldId id="453" r:id="rId18"/>
    <p:sldId id="276" r:id="rId19"/>
    <p:sldId id="454" r:id="rId20"/>
    <p:sldId id="455" r:id="rId21"/>
    <p:sldId id="456" r:id="rId22"/>
    <p:sldId id="457" r:id="rId23"/>
    <p:sldId id="458" r:id="rId24"/>
    <p:sldId id="279" r:id="rId25"/>
    <p:sldId id="459" r:id="rId26"/>
    <p:sldId id="460" r:id="rId27"/>
    <p:sldId id="461" r:id="rId28"/>
    <p:sldId id="462" r:id="rId29"/>
    <p:sldId id="463" r:id="rId30"/>
    <p:sldId id="464" r:id="rId31"/>
    <p:sldId id="363" r:id="rId32"/>
    <p:sldId id="465" r:id="rId33"/>
    <p:sldId id="466" r:id="rId34"/>
    <p:sldId id="467" r:id="rId35"/>
    <p:sldId id="468" r:id="rId36"/>
    <p:sldId id="340" r:id="rId37"/>
    <p:sldId id="281" r:id="rId38"/>
  </p:sldIdLst>
  <p:sldSz cx="12192000" cy="6858000"/>
  <p:notesSz cx="6742113"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orient="horz" pos="3884" userDrawn="1">
          <p15:clr>
            <a:srgbClr val="A4A3A4"/>
          </p15:clr>
        </p15:guide>
        <p15:guide id="3" pos="1209" userDrawn="1">
          <p15:clr>
            <a:srgbClr val="A4A3A4"/>
          </p15:clr>
        </p15:guide>
        <p15:guide id="4" pos="7348" userDrawn="1">
          <p15:clr>
            <a:srgbClr val="A4A3A4"/>
          </p15:clr>
        </p15:guide>
        <p15:guide id="5" pos="647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eelahti, Johanna" initials="LJ" lastIdx="1" clrIdx="0">
    <p:extLst>
      <p:ext uri="{19B8F6BF-5375-455C-9EA6-DF929625EA0E}">
        <p15:presenceInfo xmlns:p15="http://schemas.microsoft.com/office/powerpoint/2012/main" userId="S-1-5-21-1301482157-2078067060-2722466884-16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C01"/>
    <a:srgbClr val="008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guide orient="horz" pos="436"/>
        <p:guide orient="horz" pos="3884"/>
        <p:guide pos="1209"/>
        <p:guide pos="7348"/>
        <p:guide pos="64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9CB1DF5-E8E4-4EB1-BBE6-23ABF805EE9C}"/>
              </a:ext>
            </a:extLst>
          </p:cNvPr>
          <p:cNvSpPr>
            <a:spLocks noGrp="1"/>
          </p:cNvSpPr>
          <p:nvPr>
            <p:ph type="hdr" sz="quarter"/>
          </p:nvPr>
        </p:nvSpPr>
        <p:spPr>
          <a:xfrm>
            <a:off x="5" y="0"/>
            <a:ext cx="2922317" cy="494186"/>
          </a:xfrm>
          <a:prstGeom prst="rect">
            <a:avLst/>
          </a:prstGeom>
        </p:spPr>
        <p:txBody>
          <a:bodyPr vert="horz" lIns="90434" tIns="45217" rIns="90434" bIns="45217"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A4DF3897-2E71-443C-8846-6809C5700217}"/>
              </a:ext>
            </a:extLst>
          </p:cNvPr>
          <p:cNvSpPr>
            <a:spLocks noGrp="1"/>
          </p:cNvSpPr>
          <p:nvPr>
            <p:ph type="dt" sz="quarter" idx="1"/>
          </p:nvPr>
        </p:nvSpPr>
        <p:spPr>
          <a:xfrm>
            <a:off x="3818226" y="0"/>
            <a:ext cx="2922317" cy="494186"/>
          </a:xfrm>
          <a:prstGeom prst="rect">
            <a:avLst/>
          </a:prstGeom>
        </p:spPr>
        <p:txBody>
          <a:bodyPr vert="horz" lIns="90434" tIns="45217" rIns="90434" bIns="45217" rtlCol="0"/>
          <a:lstStyle>
            <a:lvl1pPr algn="r">
              <a:defRPr sz="1200"/>
            </a:lvl1pPr>
          </a:lstStyle>
          <a:p>
            <a:fld id="{53CF6A98-552E-4109-A624-34CD52B3EA07}" type="datetimeFigureOut">
              <a:rPr lang="fi-FI" smtClean="0"/>
              <a:t>30.11.2023</a:t>
            </a:fld>
            <a:endParaRPr lang="fi-FI"/>
          </a:p>
        </p:txBody>
      </p:sp>
      <p:sp>
        <p:nvSpPr>
          <p:cNvPr id="4" name="Alatunnisteen paikkamerkki 3">
            <a:extLst>
              <a:ext uri="{FF2B5EF4-FFF2-40B4-BE49-F238E27FC236}">
                <a16:creationId xmlns:a16="http://schemas.microsoft.com/office/drawing/2014/main" id="{92E1EA8C-32B7-4F67-A2A8-B9D6494D2FA1}"/>
              </a:ext>
            </a:extLst>
          </p:cNvPr>
          <p:cNvSpPr>
            <a:spLocks noGrp="1"/>
          </p:cNvSpPr>
          <p:nvPr>
            <p:ph type="ftr" sz="quarter" idx="2"/>
          </p:nvPr>
        </p:nvSpPr>
        <p:spPr>
          <a:xfrm>
            <a:off x="5" y="9378477"/>
            <a:ext cx="2922317" cy="494186"/>
          </a:xfrm>
          <a:prstGeom prst="rect">
            <a:avLst/>
          </a:prstGeom>
        </p:spPr>
        <p:txBody>
          <a:bodyPr vert="horz" lIns="90434" tIns="45217" rIns="90434" bIns="45217"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0B7A8089-180D-4E1F-A710-BCC9F2E790E3}"/>
              </a:ext>
            </a:extLst>
          </p:cNvPr>
          <p:cNvSpPr>
            <a:spLocks noGrp="1"/>
          </p:cNvSpPr>
          <p:nvPr>
            <p:ph type="sldNum" sz="quarter" idx="3"/>
          </p:nvPr>
        </p:nvSpPr>
        <p:spPr>
          <a:xfrm>
            <a:off x="3818226" y="9378477"/>
            <a:ext cx="2922317" cy="494186"/>
          </a:xfrm>
          <a:prstGeom prst="rect">
            <a:avLst/>
          </a:prstGeom>
        </p:spPr>
        <p:txBody>
          <a:bodyPr vert="horz" lIns="90434" tIns="45217" rIns="90434" bIns="45217" rtlCol="0" anchor="b"/>
          <a:lstStyle>
            <a:lvl1pPr algn="r">
              <a:defRPr sz="1200"/>
            </a:lvl1pPr>
          </a:lstStyle>
          <a:p>
            <a:fld id="{14D08CC1-424F-4A3F-B293-4345EABDEB53}" type="slidenum">
              <a:rPr lang="fi-FI" smtClean="0"/>
              <a:t>‹#›</a:t>
            </a:fld>
            <a:endParaRPr lang="fi-FI"/>
          </a:p>
        </p:txBody>
      </p:sp>
    </p:spTree>
    <p:extLst>
      <p:ext uri="{BB962C8B-B14F-4D97-AF65-F5344CB8AC3E}">
        <p14:creationId xmlns:p14="http://schemas.microsoft.com/office/powerpoint/2010/main" val="1322358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8"/>
            <a:ext cx="2921582" cy="493633"/>
          </a:xfrm>
          <a:prstGeom prst="rect">
            <a:avLst/>
          </a:prstGeom>
        </p:spPr>
        <p:txBody>
          <a:bodyPr vert="horz" lIns="91429" tIns="45715" rIns="91429" bIns="45715" rtlCol="0"/>
          <a:lstStyle>
            <a:lvl1pPr algn="l">
              <a:defRPr sz="1200"/>
            </a:lvl1pPr>
          </a:lstStyle>
          <a:p>
            <a:endParaRPr lang="fi-FI"/>
          </a:p>
        </p:txBody>
      </p:sp>
      <p:sp>
        <p:nvSpPr>
          <p:cNvPr id="3" name="Päivämäärän paikkamerkki 2"/>
          <p:cNvSpPr>
            <a:spLocks noGrp="1"/>
          </p:cNvSpPr>
          <p:nvPr>
            <p:ph type="dt" idx="1"/>
          </p:nvPr>
        </p:nvSpPr>
        <p:spPr>
          <a:xfrm>
            <a:off x="3818971" y="8"/>
            <a:ext cx="2921582" cy="493633"/>
          </a:xfrm>
          <a:prstGeom prst="rect">
            <a:avLst/>
          </a:prstGeom>
        </p:spPr>
        <p:txBody>
          <a:bodyPr vert="horz" lIns="91429" tIns="45715" rIns="91429" bIns="45715" rtlCol="0"/>
          <a:lstStyle>
            <a:lvl1pPr algn="r">
              <a:defRPr sz="1200"/>
            </a:lvl1pPr>
          </a:lstStyle>
          <a:p>
            <a:fld id="{364033B2-926C-444B-8A5B-0E56E5CF6BC0}" type="datetimeFigureOut">
              <a:rPr lang="fi-FI" smtClean="0"/>
              <a:t>30.11.2023</a:t>
            </a:fld>
            <a:endParaRPr lang="fi-FI"/>
          </a:p>
        </p:txBody>
      </p:sp>
      <p:sp>
        <p:nvSpPr>
          <p:cNvPr id="4" name="Dian kuvan paikkamerkki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29" tIns="45715" rIns="91429" bIns="45715" rtlCol="0" anchor="ctr"/>
          <a:lstStyle/>
          <a:p>
            <a:endParaRPr lang="fi-FI"/>
          </a:p>
        </p:txBody>
      </p:sp>
      <p:sp>
        <p:nvSpPr>
          <p:cNvPr id="5" name="Huomautusten paikkamerkki 4"/>
          <p:cNvSpPr>
            <a:spLocks noGrp="1"/>
          </p:cNvSpPr>
          <p:nvPr>
            <p:ph type="body" sz="quarter" idx="3"/>
          </p:nvPr>
        </p:nvSpPr>
        <p:spPr>
          <a:xfrm>
            <a:off x="674212" y="4689515"/>
            <a:ext cx="5393690" cy="4442698"/>
          </a:xfrm>
          <a:prstGeom prst="rect">
            <a:avLst/>
          </a:prstGeom>
        </p:spPr>
        <p:txBody>
          <a:bodyPr vert="horz" lIns="91429" tIns="45715" rIns="91429" bIns="45715"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33"/>
            <a:ext cx="2921582" cy="493633"/>
          </a:xfrm>
          <a:prstGeom prst="rect">
            <a:avLst/>
          </a:prstGeom>
        </p:spPr>
        <p:txBody>
          <a:bodyPr vert="horz" lIns="91429" tIns="45715" rIns="91429" bIns="45715" rtlCol="0" anchor="b"/>
          <a:lstStyle>
            <a:lvl1pPr algn="l">
              <a:defRPr sz="1200"/>
            </a:lvl1pPr>
          </a:lstStyle>
          <a:p>
            <a:endParaRPr lang="fi-FI"/>
          </a:p>
        </p:txBody>
      </p:sp>
      <p:sp>
        <p:nvSpPr>
          <p:cNvPr id="7" name="Dian numeron paikkamerkki 6"/>
          <p:cNvSpPr>
            <a:spLocks noGrp="1"/>
          </p:cNvSpPr>
          <p:nvPr>
            <p:ph type="sldNum" sz="quarter" idx="5"/>
          </p:nvPr>
        </p:nvSpPr>
        <p:spPr>
          <a:xfrm>
            <a:off x="3818971" y="9377333"/>
            <a:ext cx="2921582" cy="493633"/>
          </a:xfrm>
          <a:prstGeom prst="rect">
            <a:avLst/>
          </a:prstGeom>
        </p:spPr>
        <p:txBody>
          <a:bodyPr vert="horz" lIns="91429" tIns="45715" rIns="91429" bIns="45715" rtlCol="0" anchor="b"/>
          <a:lstStyle>
            <a:lvl1pPr algn="r">
              <a:defRPr sz="1200"/>
            </a:lvl1pPr>
          </a:lstStyle>
          <a:p>
            <a:fld id="{4590F449-7D72-4266-B473-43CB46B73810}" type="slidenum">
              <a:rPr lang="fi-FI" smtClean="0"/>
              <a:t>‹#›</a:t>
            </a:fld>
            <a:endParaRPr lang="fi-FI"/>
          </a:p>
        </p:txBody>
      </p:sp>
    </p:spTree>
    <p:extLst>
      <p:ext uri="{BB962C8B-B14F-4D97-AF65-F5344CB8AC3E}">
        <p14:creationId xmlns:p14="http://schemas.microsoft.com/office/powerpoint/2010/main" val="1528398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9375" y="739775"/>
            <a:ext cx="6583363" cy="3703638"/>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7B7E605C-844A-4A80-BBEB-C122F1511DEE}" type="slidenum">
              <a:rPr lang="fi-FI" smtClean="0"/>
              <a:pPr>
                <a:defRPr/>
              </a:pPr>
              <a:t>2</a:t>
            </a:fld>
            <a:endParaRPr lang="fi-FI"/>
          </a:p>
        </p:txBody>
      </p:sp>
    </p:spTree>
    <p:extLst>
      <p:ext uri="{BB962C8B-B14F-4D97-AF65-F5344CB8AC3E}">
        <p14:creationId xmlns:p14="http://schemas.microsoft.com/office/powerpoint/2010/main" val="3224337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ian kuvan paikkamerkki 1"/>
          <p:cNvSpPr>
            <a:spLocks noGrp="1" noRot="1" noChangeAspect="1" noTextEdit="1"/>
          </p:cNvSpPr>
          <p:nvPr>
            <p:ph type="sldImg"/>
          </p:nvPr>
        </p:nvSpPr>
        <p:spPr>
          <a:xfrm>
            <a:off x="79375" y="739775"/>
            <a:ext cx="6583363" cy="3703638"/>
          </a:xfrm>
          <a:ln/>
        </p:spPr>
      </p:sp>
      <p:sp>
        <p:nvSpPr>
          <p:cNvPr id="48131"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 name="Dian numeron paikkamerkki 3"/>
          <p:cNvSpPr>
            <a:spLocks noGrp="1"/>
          </p:cNvSpPr>
          <p:nvPr>
            <p:ph type="sldNum" sz="quarter" idx="5"/>
          </p:nvPr>
        </p:nvSpPr>
        <p:spPr/>
        <p:txBody>
          <a:bodyPr/>
          <a:lstStyle/>
          <a:p>
            <a:pPr>
              <a:defRPr/>
            </a:pPr>
            <a:fld id="{03FE64DC-430C-4EAB-8784-216002A5B6AC}" type="slidenum">
              <a:rPr lang="fi-FI" smtClean="0"/>
              <a:pPr>
                <a:defRPr/>
              </a:pPr>
              <a:t>32</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defTabSz="943618"/>
            <a:fld id="{191259FC-90C8-498B-9C7C-E1D0A4620B48}" type="slidenum">
              <a:rPr lang="fi-FI" smtClean="0"/>
              <a:pPr defTabSz="943618"/>
              <a:t>33</a:t>
            </a:fld>
            <a:endParaRPr lang="fi-FI"/>
          </a:p>
        </p:txBody>
      </p:sp>
      <p:sp>
        <p:nvSpPr>
          <p:cNvPr id="107523" name="Rectangle 2"/>
          <p:cNvSpPr>
            <a:spLocks noGrp="1" noRot="1" noChangeAspect="1" noChangeArrowheads="1" noTextEdit="1"/>
          </p:cNvSpPr>
          <p:nvPr>
            <p:ph type="sldImg"/>
          </p:nvPr>
        </p:nvSpPr>
        <p:spPr>
          <a:xfrm>
            <a:off x="79375" y="739775"/>
            <a:ext cx="6583363" cy="3703638"/>
          </a:xfrm>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9375" y="739775"/>
            <a:ext cx="6583363" cy="3703638"/>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7B7E605C-844A-4A80-BBEB-C122F1511DEE}" type="slidenum">
              <a:rPr lang="fi-FI" smtClean="0"/>
              <a:pPr>
                <a:defRPr/>
              </a:pPr>
              <a:t>3</a:t>
            </a:fld>
            <a:endParaRPr lang="fi-FI"/>
          </a:p>
        </p:txBody>
      </p:sp>
    </p:spTree>
    <p:extLst>
      <p:ext uri="{BB962C8B-B14F-4D97-AF65-F5344CB8AC3E}">
        <p14:creationId xmlns:p14="http://schemas.microsoft.com/office/powerpoint/2010/main" val="322433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43618"/>
            <a:fld id="{6F5B8C9D-056E-4D54-922F-C11C85117EFE}" type="slidenum">
              <a:rPr lang="fi-FI" smtClean="0"/>
              <a:pPr defTabSz="943618"/>
              <a:t>4</a:t>
            </a:fld>
            <a:endParaRPr lang="fi-FI"/>
          </a:p>
        </p:txBody>
      </p:sp>
      <p:sp>
        <p:nvSpPr>
          <p:cNvPr id="109571" name="Rectangle 2"/>
          <p:cNvSpPr>
            <a:spLocks noGrp="1" noRot="1" noChangeAspect="1" noChangeArrowheads="1" noTextEdit="1"/>
          </p:cNvSpPr>
          <p:nvPr>
            <p:ph type="sldImg"/>
          </p:nvPr>
        </p:nvSpPr>
        <p:spPr>
          <a:xfrm>
            <a:off x="79375" y="739775"/>
            <a:ext cx="6583363" cy="3703638"/>
          </a:xfrm>
          <a:ln/>
        </p:spPr>
      </p:sp>
      <p:sp>
        <p:nvSpPr>
          <p:cNvPr id="109572" name="Rectangle 3"/>
          <p:cNvSpPr>
            <a:spLocks noGrp="1" noChangeArrowheads="1"/>
          </p:cNvSpPr>
          <p:nvPr>
            <p:ph type="body" idx="1"/>
          </p:nvPr>
        </p:nvSpPr>
        <p:spPr>
          <a:noFill/>
          <a:ln/>
        </p:spPr>
        <p:txBody>
          <a:bodyPr/>
          <a:lstStyle/>
          <a:p>
            <a:pPr eaLnBrk="1" hangingPunct="1"/>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43618"/>
            <a:fld id="{6F5B8C9D-056E-4D54-922F-C11C85117EFE}" type="slidenum">
              <a:rPr lang="fi-FI" smtClean="0"/>
              <a:pPr defTabSz="943618"/>
              <a:t>5</a:t>
            </a:fld>
            <a:endParaRPr lang="fi-FI"/>
          </a:p>
        </p:txBody>
      </p:sp>
      <p:sp>
        <p:nvSpPr>
          <p:cNvPr id="109571" name="Rectangle 2"/>
          <p:cNvSpPr>
            <a:spLocks noGrp="1" noRot="1" noChangeAspect="1" noChangeArrowheads="1" noTextEdit="1"/>
          </p:cNvSpPr>
          <p:nvPr>
            <p:ph type="sldImg"/>
          </p:nvPr>
        </p:nvSpPr>
        <p:spPr>
          <a:xfrm>
            <a:off x="79375" y="739775"/>
            <a:ext cx="6583363" cy="3703638"/>
          </a:xfrm>
          <a:ln/>
        </p:spPr>
      </p:sp>
      <p:sp>
        <p:nvSpPr>
          <p:cNvPr id="109572" name="Rectangle 3"/>
          <p:cNvSpPr>
            <a:spLocks noGrp="1" noChangeArrowheads="1"/>
          </p:cNvSpPr>
          <p:nvPr>
            <p:ph type="body" idx="1"/>
          </p:nvPr>
        </p:nvSpPr>
        <p:spPr>
          <a:noFill/>
          <a:ln/>
        </p:spPr>
        <p:txBody>
          <a:bodyPr/>
          <a:lstStyle/>
          <a:p>
            <a:pPr eaLnBrk="1" hangingPunct="1"/>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43618"/>
            <a:fld id="{6F5B8C9D-056E-4D54-922F-C11C85117EFE}" type="slidenum">
              <a:rPr lang="fi-FI" smtClean="0"/>
              <a:pPr defTabSz="943618"/>
              <a:t>7</a:t>
            </a:fld>
            <a:endParaRPr lang="fi-FI"/>
          </a:p>
        </p:txBody>
      </p:sp>
      <p:sp>
        <p:nvSpPr>
          <p:cNvPr id="109571" name="Rectangle 2"/>
          <p:cNvSpPr>
            <a:spLocks noGrp="1" noRot="1" noChangeAspect="1" noChangeArrowheads="1" noTextEdit="1"/>
          </p:cNvSpPr>
          <p:nvPr>
            <p:ph type="sldImg"/>
          </p:nvPr>
        </p:nvSpPr>
        <p:spPr>
          <a:xfrm>
            <a:off x="79375" y="739775"/>
            <a:ext cx="6583363" cy="3703638"/>
          </a:xfrm>
          <a:ln/>
        </p:spPr>
      </p:sp>
      <p:sp>
        <p:nvSpPr>
          <p:cNvPr id="109572" name="Rectangle 3"/>
          <p:cNvSpPr>
            <a:spLocks noGrp="1" noChangeArrowheads="1"/>
          </p:cNvSpPr>
          <p:nvPr>
            <p:ph type="body" idx="1"/>
          </p:nvPr>
        </p:nvSpPr>
        <p:spPr>
          <a:noFill/>
          <a:ln/>
        </p:spPr>
        <p:txBody>
          <a:bodyPr/>
          <a:lstStyle/>
          <a:p>
            <a:pPr eaLnBrk="1" hangingPunct="1"/>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9375" y="739775"/>
            <a:ext cx="6583363" cy="3703638"/>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7B7E605C-844A-4A80-BBEB-C122F1511DEE}" type="slidenum">
              <a:rPr lang="fi-FI" smtClean="0"/>
              <a:pPr>
                <a:defRPr/>
              </a:pPr>
              <a:t>11</a:t>
            </a:fld>
            <a:endParaRPr lang="fi-FI"/>
          </a:p>
        </p:txBody>
      </p:sp>
    </p:spTree>
    <p:extLst>
      <p:ext uri="{BB962C8B-B14F-4D97-AF65-F5344CB8AC3E}">
        <p14:creationId xmlns:p14="http://schemas.microsoft.com/office/powerpoint/2010/main" val="201454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43618"/>
            <a:fld id="{6F5B8C9D-056E-4D54-922F-C11C85117EFE}" type="slidenum">
              <a:rPr lang="fi-FI" smtClean="0"/>
              <a:pPr defTabSz="943618"/>
              <a:t>14</a:t>
            </a:fld>
            <a:endParaRPr lang="fi-FI"/>
          </a:p>
        </p:txBody>
      </p:sp>
      <p:sp>
        <p:nvSpPr>
          <p:cNvPr id="109571" name="Rectangle 2"/>
          <p:cNvSpPr>
            <a:spLocks noGrp="1" noRot="1" noChangeAspect="1" noChangeArrowheads="1" noTextEdit="1"/>
          </p:cNvSpPr>
          <p:nvPr>
            <p:ph type="sldImg"/>
          </p:nvPr>
        </p:nvSpPr>
        <p:spPr>
          <a:xfrm>
            <a:off x="79375" y="739775"/>
            <a:ext cx="6583363" cy="3703638"/>
          </a:xfrm>
          <a:ln/>
        </p:spPr>
      </p:sp>
      <p:sp>
        <p:nvSpPr>
          <p:cNvPr id="109572" name="Rectangle 3"/>
          <p:cNvSpPr>
            <a:spLocks noGrp="1" noChangeArrowheads="1"/>
          </p:cNvSpPr>
          <p:nvPr>
            <p:ph type="body" idx="1"/>
          </p:nvPr>
        </p:nvSpPr>
        <p:spPr>
          <a:noFill/>
          <a:ln/>
        </p:spPr>
        <p:txBody>
          <a:bodyPr/>
          <a:lstStyle/>
          <a:p>
            <a:pPr eaLnBrk="1" hangingPunct="1"/>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43618"/>
            <a:fld id="{6F5B8C9D-056E-4D54-922F-C11C85117EFE}" type="slidenum">
              <a:rPr lang="fi-FI" smtClean="0"/>
              <a:pPr defTabSz="943618"/>
              <a:t>20</a:t>
            </a:fld>
            <a:endParaRPr lang="fi-FI"/>
          </a:p>
        </p:txBody>
      </p:sp>
      <p:sp>
        <p:nvSpPr>
          <p:cNvPr id="109571" name="Rectangle 2"/>
          <p:cNvSpPr>
            <a:spLocks noGrp="1" noRot="1" noChangeAspect="1" noChangeArrowheads="1" noTextEdit="1"/>
          </p:cNvSpPr>
          <p:nvPr>
            <p:ph type="sldImg"/>
          </p:nvPr>
        </p:nvSpPr>
        <p:spPr>
          <a:xfrm>
            <a:off x="79375" y="739775"/>
            <a:ext cx="6583363" cy="3703638"/>
          </a:xfrm>
          <a:ln/>
        </p:spPr>
      </p:sp>
      <p:sp>
        <p:nvSpPr>
          <p:cNvPr id="109572" name="Rectangle 3"/>
          <p:cNvSpPr>
            <a:spLocks noGrp="1" noChangeArrowheads="1"/>
          </p:cNvSpPr>
          <p:nvPr>
            <p:ph type="body" idx="1"/>
          </p:nvPr>
        </p:nvSpPr>
        <p:spPr>
          <a:noFill/>
          <a:ln/>
        </p:spPr>
        <p:txBody>
          <a:bodyPr/>
          <a:lstStyle/>
          <a:p>
            <a:pPr eaLnBrk="1" hangingPunct="1"/>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43618"/>
            <a:fld id="{6F5B8C9D-056E-4D54-922F-C11C85117EFE}" type="slidenum">
              <a:rPr lang="fi-FI" smtClean="0"/>
              <a:pPr defTabSz="943618"/>
              <a:t>27</a:t>
            </a:fld>
            <a:endParaRPr lang="fi-FI"/>
          </a:p>
        </p:txBody>
      </p:sp>
      <p:sp>
        <p:nvSpPr>
          <p:cNvPr id="109571" name="Rectangle 2"/>
          <p:cNvSpPr>
            <a:spLocks noGrp="1" noRot="1" noChangeAspect="1" noChangeArrowheads="1" noTextEdit="1"/>
          </p:cNvSpPr>
          <p:nvPr>
            <p:ph type="sldImg"/>
          </p:nvPr>
        </p:nvSpPr>
        <p:spPr>
          <a:xfrm>
            <a:off x="79375" y="739775"/>
            <a:ext cx="6583363" cy="3703638"/>
          </a:xfrm>
          <a:ln/>
        </p:spPr>
      </p:sp>
      <p:sp>
        <p:nvSpPr>
          <p:cNvPr id="109572"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87343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6"/>
            <a:ext cx="10363200" cy="1470025"/>
          </a:xfrm>
        </p:spPr>
        <p:txBody>
          <a:bodyPr/>
          <a:lstStyle/>
          <a:p>
            <a:r>
              <a:rPr lang="fi-FI"/>
              <a:t>Muokkaa perustyyl. napsautt.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83DD6F2-4E98-4B48-86E2-167EE63F72F9}" type="datetimeFigureOut">
              <a:rPr lang="fi-FI" smtClean="0"/>
              <a:t>30.11.2023</a:t>
            </a:fld>
            <a:endParaRPr lang="fi-FI"/>
          </a:p>
        </p:txBody>
      </p:sp>
      <p:sp>
        <p:nvSpPr>
          <p:cNvPr id="6" name="Dian numeron paikkamerkki 5"/>
          <p:cNvSpPr>
            <a:spLocks noGrp="1"/>
          </p:cNvSpPr>
          <p:nvPr>
            <p:ph type="sldNum" sz="quarter" idx="12"/>
          </p:nvPr>
        </p:nvSpPr>
        <p:spPr/>
        <p:txBody>
          <a:bodyPr/>
          <a:lstStyle/>
          <a:p>
            <a:fld id="{585243C6-514F-46DB-BD36-2B3A22A8459B}" type="slidenum">
              <a:rPr lang="fi-FI" smtClean="0"/>
              <a:t>‹#›</a:t>
            </a:fld>
            <a:endParaRPr lang="fi-FI"/>
          </a:p>
        </p:txBody>
      </p:sp>
    </p:spTree>
    <p:extLst>
      <p:ext uri="{BB962C8B-B14F-4D97-AF65-F5344CB8AC3E}">
        <p14:creationId xmlns:p14="http://schemas.microsoft.com/office/powerpoint/2010/main" val="183309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83DD6F2-4E98-4B48-86E2-167EE63F72F9}" type="datetimeFigureOut">
              <a:rPr lang="fi-FI" smtClean="0"/>
              <a:t>30.11.2023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85243C6-514F-46DB-BD36-2B3A22A8459B}" type="slidenum">
              <a:rPr lang="fi-FI" smtClean="0"/>
              <a:t>‹#›</a:t>
            </a:fld>
            <a:endParaRPr lang="fi-FI"/>
          </a:p>
        </p:txBody>
      </p:sp>
      <p:pic>
        <p:nvPicPr>
          <p:cNvPr id="9" name="Kuva 8">
            <a:extLst>
              <a:ext uri="{FF2B5EF4-FFF2-40B4-BE49-F238E27FC236}">
                <a16:creationId xmlns:a16="http://schemas.microsoft.com/office/drawing/2014/main" id="{36225DE4-5C2F-4EDC-98E8-A1D1BBA56E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9736" y="6292003"/>
            <a:ext cx="4505334" cy="493819"/>
          </a:xfrm>
          <a:prstGeom prst="rect">
            <a:avLst/>
          </a:prstGeom>
        </p:spPr>
      </p:pic>
    </p:spTree>
    <p:extLst>
      <p:ext uri="{BB962C8B-B14F-4D97-AF65-F5344CB8AC3E}">
        <p14:creationId xmlns:p14="http://schemas.microsoft.com/office/powerpoint/2010/main" val="417898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83DD6F2-4E98-4B48-86E2-167EE63F72F9}" type="datetimeFigureOut">
              <a:rPr lang="fi-FI" smtClean="0"/>
              <a:t>30.11.2023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85243C6-514F-46DB-BD36-2B3A22A8459B}" type="slidenum">
              <a:rPr lang="fi-FI" smtClean="0"/>
              <a:t>‹#›</a:t>
            </a:fld>
            <a:endParaRPr lang="fi-FI"/>
          </a:p>
        </p:txBody>
      </p:sp>
      <p:pic>
        <p:nvPicPr>
          <p:cNvPr id="9" name="Kuva 8">
            <a:extLst>
              <a:ext uri="{FF2B5EF4-FFF2-40B4-BE49-F238E27FC236}">
                <a16:creationId xmlns:a16="http://schemas.microsoft.com/office/drawing/2014/main" id="{A84C091E-7A84-46CA-A220-C695C5A5A6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9736" y="6292003"/>
            <a:ext cx="4505334" cy="493819"/>
          </a:xfrm>
          <a:prstGeom prst="rect">
            <a:avLst/>
          </a:prstGeom>
        </p:spPr>
      </p:pic>
    </p:spTree>
    <p:extLst>
      <p:ext uri="{BB962C8B-B14F-4D97-AF65-F5344CB8AC3E}">
        <p14:creationId xmlns:p14="http://schemas.microsoft.com/office/powerpoint/2010/main" val="2720602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6E359E-8F90-44C9-BE51-A932858BD8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E632C68-848B-4D12-AF1F-00CEFDF7C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CE6E15B-51BB-4EE8-9170-3E9D345D739A}"/>
              </a:ext>
            </a:extLst>
          </p:cNvPr>
          <p:cNvSpPr>
            <a:spLocks noGrp="1"/>
          </p:cNvSpPr>
          <p:nvPr>
            <p:ph type="dt" sz="half" idx="10"/>
          </p:nvPr>
        </p:nvSpPr>
        <p:spPr/>
        <p:txBody>
          <a:bodyPr/>
          <a:lstStyle/>
          <a:p>
            <a:fld id="{992BCEDA-F031-484E-933F-D965C79BB6E5}" type="datetimeFigureOut">
              <a:rPr lang="fi-FI" smtClean="0"/>
              <a:t>30.11.2023</a:t>
            </a:fld>
            <a:endParaRPr lang="fi-FI"/>
          </a:p>
        </p:txBody>
      </p:sp>
      <p:sp>
        <p:nvSpPr>
          <p:cNvPr id="5" name="Alatunnisteen paikkamerkki 4">
            <a:extLst>
              <a:ext uri="{FF2B5EF4-FFF2-40B4-BE49-F238E27FC236}">
                <a16:creationId xmlns:a16="http://schemas.microsoft.com/office/drawing/2014/main" id="{9197F427-1A19-446A-B819-7FCA932CF38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03D9F40-A672-4187-AA3E-F08EDEED1A1A}"/>
              </a:ext>
            </a:extLst>
          </p:cNvPr>
          <p:cNvSpPr>
            <a:spLocks noGrp="1"/>
          </p:cNvSpPr>
          <p:nvPr>
            <p:ph type="sldNum" sz="quarter" idx="12"/>
          </p:nvPr>
        </p:nvSpPr>
        <p:spPr/>
        <p:txBody>
          <a:bodyPr/>
          <a:lstStyle/>
          <a:p>
            <a:fld id="{92BA053C-F8D9-4CBC-A852-63694D4F799F}" type="slidenum">
              <a:rPr lang="fi-FI" smtClean="0"/>
              <a:t>‹#›</a:t>
            </a:fld>
            <a:endParaRPr lang="fi-FI"/>
          </a:p>
        </p:txBody>
      </p:sp>
    </p:spTree>
    <p:extLst>
      <p:ext uri="{BB962C8B-B14F-4D97-AF65-F5344CB8AC3E}">
        <p14:creationId xmlns:p14="http://schemas.microsoft.com/office/powerpoint/2010/main" val="1606459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FEE803-107A-4172-BA7A-A5F5EDA0C07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CBFE912-94E1-4332-84E6-B8FC953A5BF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C1A7E17-DD38-4AAB-85D8-0F05F15C0C9E}"/>
              </a:ext>
            </a:extLst>
          </p:cNvPr>
          <p:cNvSpPr>
            <a:spLocks noGrp="1"/>
          </p:cNvSpPr>
          <p:nvPr>
            <p:ph type="dt" sz="half" idx="10"/>
          </p:nvPr>
        </p:nvSpPr>
        <p:spPr/>
        <p:txBody>
          <a:bodyPr/>
          <a:lstStyle/>
          <a:p>
            <a:fld id="{992BCEDA-F031-484E-933F-D965C79BB6E5}" type="datetimeFigureOut">
              <a:rPr lang="fi-FI" smtClean="0"/>
              <a:t>30.11.2023</a:t>
            </a:fld>
            <a:endParaRPr lang="fi-FI"/>
          </a:p>
        </p:txBody>
      </p:sp>
      <p:sp>
        <p:nvSpPr>
          <p:cNvPr id="5" name="Alatunnisteen paikkamerkki 4">
            <a:extLst>
              <a:ext uri="{FF2B5EF4-FFF2-40B4-BE49-F238E27FC236}">
                <a16:creationId xmlns:a16="http://schemas.microsoft.com/office/drawing/2014/main" id="{37BA4FCC-6BAB-4805-BE20-BA8DC1CE959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04E9201-24E3-4746-8D85-F291069556AC}"/>
              </a:ext>
            </a:extLst>
          </p:cNvPr>
          <p:cNvSpPr>
            <a:spLocks noGrp="1"/>
          </p:cNvSpPr>
          <p:nvPr>
            <p:ph type="sldNum" sz="quarter" idx="12"/>
          </p:nvPr>
        </p:nvSpPr>
        <p:spPr/>
        <p:txBody>
          <a:bodyPr/>
          <a:lstStyle/>
          <a:p>
            <a:fld id="{92BA053C-F8D9-4CBC-A852-63694D4F799F}" type="slidenum">
              <a:rPr lang="fi-FI" smtClean="0"/>
              <a:t>‹#›</a:t>
            </a:fld>
            <a:endParaRPr lang="fi-FI"/>
          </a:p>
        </p:txBody>
      </p:sp>
    </p:spTree>
    <p:extLst>
      <p:ext uri="{BB962C8B-B14F-4D97-AF65-F5344CB8AC3E}">
        <p14:creationId xmlns:p14="http://schemas.microsoft.com/office/powerpoint/2010/main" val="393903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371F20-29E5-4462-B79C-22617D7981E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ADDE9FD-FE09-423D-A45E-4C3B3E8100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3D422891-7C32-427C-81C1-5528AC0737D0}"/>
              </a:ext>
            </a:extLst>
          </p:cNvPr>
          <p:cNvSpPr>
            <a:spLocks noGrp="1"/>
          </p:cNvSpPr>
          <p:nvPr>
            <p:ph type="dt" sz="half" idx="10"/>
          </p:nvPr>
        </p:nvSpPr>
        <p:spPr/>
        <p:txBody>
          <a:bodyPr/>
          <a:lstStyle/>
          <a:p>
            <a:fld id="{992BCEDA-F031-484E-933F-D965C79BB6E5}" type="datetimeFigureOut">
              <a:rPr lang="fi-FI" smtClean="0"/>
              <a:t>30.11.2023</a:t>
            </a:fld>
            <a:endParaRPr lang="fi-FI"/>
          </a:p>
        </p:txBody>
      </p:sp>
      <p:sp>
        <p:nvSpPr>
          <p:cNvPr id="5" name="Alatunnisteen paikkamerkki 4">
            <a:extLst>
              <a:ext uri="{FF2B5EF4-FFF2-40B4-BE49-F238E27FC236}">
                <a16:creationId xmlns:a16="http://schemas.microsoft.com/office/drawing/2014/main" id="{0DC63CDC-8B06-499D-A209-F6DC8A7C286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01B036D-B100-4F59-92D5-33C86714B8E3}"/>
              </a:ext>
            </a:extLst>
          </p:cNvPr>
          <p:cNvSpPr>
            <a:spLocks noGrp="1"/>
          </p:cNvSpPr>
          <p:nvPr>
            <p:ph type="sldNum" sz="quarter" idx="12"/>
          </p:nvPr>
        </p:nvSpPr>
        <p:spPr/>
        <p:txBody>
          <a:bodyPr/>
          <a:lstStyle/>
          <a:p>
            <a:fld id="{92BA053C-F8D9-4CBC-A852-63694D4F799F}" type="slidenum">
              <a:rPr lang="fi-FI" smtClean="0"/>
              <a:t>‹#›</a:t>
            </a:fld>
            <a:endParaRPr lang="fi-FI"/>
          </a:p>
        </p:txBody>
      </p:sp>
    </p:spTree>
    <p:extLst>
      <p:ext uri="{BB962C8B-B14F-4D97-AF65-F5344CB8AC3E}">
        <p14:creationId xmlns:p14="http://schemas.microsoft.com/office/powerpoint/2010/main" val="198606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1DA8B7-1779-4A1F-B331-460B9E4F9FF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E2DD448-6216-4249-8855-43CBDA57B8D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7D8E400-DB7E-4CB8-9AC7-8E114B08279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7E00802-EFD1-426F-8ADD-AF153AEC56EA}"/>
              </a:ext>
            </a:extLst>
          </p:cNvPr>
          <p:cNvSpPr>
            <a:spLocks noGrp="1"/>
          </p:cNvSpPr>
          <p:nvPr>
            <p:ph type="dt" sz="half" idx="10"/>
          </p:nvPr>
        </p:nvSpPr>
        <p:spPr/>
        <p:txBody>
          <a:bodyPr/>
          <a:lstStyle/>
          <a:p>
            <a:fld id="{992BCEDA-F031-484E-933F-D965C79BB6E5}" type="datetimeFigureOut">
              <a:rPr lang="fi-FI" smtClean="0"/>
              <a:t>30.11.2023</a:t>
            </a:fld>
            <a:endParaRPr lang="fi-FI"/>
          </a:p>
        </p:txBody>
      </p:sp>
      <p:sp>
        <p:nvSpPr>
          <p:cNvPr id="6" name="Alatunnisteen paikkamerkki 5">
            <a:extLst>
              <a:ext uri="{FF2B5EF4-FFF2-40B4-BE49-F238E27FC236}">
                <a16:creationId xmlns:a16="http://schemas.microsoft.com/office/drawing/2014/main" id="{666E1FDA-B3A9-423C-B1FB-7EC41B79C63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F41090C-8A60-46BF-AB9B-13AFFF4CE2C0}"/>
              </a:ext>
            </a:extLst>
          </p:cNvPr>
          <p:cNvSpPr>
            <a:spLocks noGrp="1"/>
          </p:cNvSpPr>
          <p:nvPr>
            <p:ph type="sldNum" sz="quarter" idx="12"/>
          </p:nvPr>
        </p:nvSpPr>
        <p:spPr/>
        <p:txBody>
          <a:bodyPr/>
          <a:lstStyle/>
          <a:p>
            <a:fld id="{92BA053C-F8D9-4CBC-A852-63694D4F799F}" type="slidenum">
              <a:rPr lang="fi-FI" smtClean="0"/>
              <a:t>‹#›</a:t>
            </a:fld>
            <a:endParaRPr lang="fi-FI"/>
          </a:p>
        </p:txBody>
      </p:sp>
    </p:spTree>
    <p:extLst>
      <p:ext uri="{BB962C8B-B14F-4D97-AF65-F5344CB8AC3E}">
        <p14:creationId xmlns:p14="http://schemas.microsoft.com/office/powerpoint/2010/main" val="109891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4D3687-CD84-4214-8E0B-55D21A8537B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03AD8B8-4CAF-4436-AA37-2BF9A6770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343ECD8-1804-430A-8E7E-151A6DBCEF37}"/>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44AA8C95-A044-420D-909C-52A829B70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2C8AA84-A68C-425C-BBA8-A7510A1905F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6FEA4E1-641F-4219-ACA6-AE1481E7B2D0}"/>
              </a:ext>
            </a:extLst>
          </p:cNvPr>
          <p:cNvSpPr>
            <a:spLocks noGrp="1"/>
          </p:cNvSpPr>
          <p:nvPr>
            <p:ph type="dt" sz="half" idx="10"/>
          </p:nvPr>
        </p:nvSpPr>
        <p:spPr/>
        <p:txBody>
          <a:bodyPr/>
          <a:lstStyle/>
          <a:p>
            <a:fld id="{992BCEDA-F031-484E-933F-D965C79BB6E5}" type="datetimeFigureOut">
              <a:rPr lang="fi-FI" smtClean="0"/>
              <a:t>30.11.2023</a:t>
            </a:fld>
            <a:endParaRPr lang="fi-FI"/>
          </a:p>
        </p:txBody>
      </p:sp>
      <p:sp>
        <p:nvSpPr>
          <p:cNvPr id="8" name="Alatunnisteen paikkamerkki 7">
            <a:extLst>
              <a:ext uri="{FF2B5EF4-FFF2-40B4-BE49-F238E27FC236}">
                <a16:creationId xmlns:a16="http://schemas.microsoft.com/office/drawing/2014/main" id="{3144F22E-83E9-46E3-889C-25199919C03D}"/>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46D25B79-B711-4482-A343-4FD80A06E0D8}"/>
              </a:ext>
            </a:extLst>
          </p:cNvPr>
          <p:cNvSpPr>
            <a:spLocks noGrp="1"/>
          </p:cNvSpPr>
          <p:nvPr>
            <p:ph type="sldNum" sz="quarter" idx="12"/>
          </p:nvPr>
        </p:nvSpPr>
        <p:spPr/>
        <p:txBody>
          <a:bodyPr/>
          <a:lstStyle/>
          <a:p>
            <a:fld id="{92BA053C-F8D9-4CBC-A852-63694D4F799F}" type="slidenum">
              <a:rPr lang="fi-FI" smtClean="0"/>
              <a:t>‹#›</a:t>
            </a:fld>
            <a:endParaRPr lang="fi-FI"/>
          </a:p>
        </p:txBody>
      </p:sp>
    </p:spTree>
    <p:extLst>
      <p:ext uri="{BB962C8B-B14F-4D97-AF65-F5344CB8AC3E}">
        <p14:creationId xmlns:p14="http://schemas.microsoft.com/office/powerpoint/2010/main" val="1828928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EAC08C-0D0E-4C9E-B824-71EC2EE9EAF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4720076-6E03-4388-B2C6-C5BE425980EA}"/>
              </a:ext>
            </a:extLst>
          </p:cNvPr>
          <p:cNvSpPr>
            <a:spLocks noGrp="1"/>
          </p:cNvSpPr>
          <p:nvPr>
            <p:ph type="dt" sz="half" idx="10"/>
          </p:nvPr>
        </p:nvSpPr>
        <p:spPr/>
        <p:txBody>
          <a:bodyPr/>
          <a:lstStyle/>
          <a:p>
            <a:fld id="{992BCEDA-F031-484E-933F-D965C79BB6E5}" type="datetimeFigureOut">
              <a:rPr lang="fi-FI" smtClean="0"/>
              <a:t>30.11.2023</a:t>
            </a:fld>
            <a:endParaRPr lang="fi-FI"/>
          </a:p>
        </p:txBody>
      </p:sp>
      <p:sp>
        <p:nvSpPr>
          <p:cNvPr id="4" name="Alatunnisteen paikkamerkki 3">
            <a:extLst>
              <a:ext uri="{FF2B5EF4-FFF2-40B4-BE49-F238E27FC236}">
                <a16:creationId xmlns:a16="http://schemas.microsoft.com/office/drawing/2014/main" id="{7D129878-F622-4B36-ACBA-3166937D3B4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54784B0-6896-4C7A-A1D0-14EC299EF955}"/>
              </a:ext>
            </a:extLst>
          </p:cNvPr>
          <p:cNvSpPr>
            <a:spLocks noGrp="1"/>
          </p:cNvSpPr>
          <p:nvPr>
            <p:ph type="sldNum" sz="quarter" idx="12"/>
          </p:nvPr>
        </p:nvSpPr>
        <p:spPr/>
        <p:txBody>
          <a:bodyPr/>
          <a:lstStyle/>
          <a:p>
            <a:fld id="{92BA053C-F8D9-4CBC-A852-63694D4F799F}" type="slidenum">
              <a:rPr lang="fi-FI" smtClean="0"/>
              <a:t>‹#›</a:t>
            </a:fld>
            <a:endParaRPr lang="fi-FI"/>
          </a:p>
        </p:txBody>
      </p:sp>
    </p:spTree>
    <p:extLst>
      <p:ext uri="{BB962C8B-B14F-4D97-AF65-F5344CB8AC3E}">
        <p14:creationId xmlns:p14="http://schemas.microsoft.com/office/powerpoint/2010/main" val="3555486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15A20BB-4F6D-4FE0-B630-801ECD77F17F}"/>
              </a:ext>
            </a:extLst>
          </p:cNvPr>
          <p:cNvSpPr>
            <a:spLocks noGrp="1"/>
          </p:cNvSpPr>
          <p:nvPr>
            <p:ph type="dt" sz="half" idx="10"/>
          </p:nvPr>
        </p:nvSpPr>
        <p:spPr/>
        <p:txBody>
          <a:bodyPr/>
          <a:lstStyle/>
          <a:p>
            <a:fld id="{992BCEDA-F031-484E-933F-D965C79BB6E5}" type="datetimeFigureOut">
              <a:rPr lang="fi-FI" smtClean="0"/>
              <a:t>30.11.2023</a:t>
            </a:fld>
            <a:endParaRPr lang="fi-FI"/>
          </a:p>
        </p:txBody>
      </p:sp>
      <p:sp>
        <p:nvSpPr>
          <p:cNvPr id="3" name="Alatunnisteen paikkamerkki 2">
            <a:extLst>
              <a:ext uri="{FF2B5EF4-FFF2-40B4-BE49-F238E27FC236}">
                <a16:creationId xmlns:a16="http://schemas.microsoft.com/office/drawing/2014/main" id="{C46DCB55-A1E6-42AE-BBC2-E7C1F003E63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8F32B1B-4C76-4B40-8F6F-A0BC75C97116}"/>
              </a:ext>
            </a:extLst>
          </p:cNvPr>
          <p:cNvSpPr>
            <a:spLocks noGrp="1"/>
          </p:cNvSpPr>
          <p:nvPr>
            <p:ph type="sldNum" sz="quarter" idx="12"/>
          </p:nvPr>
        </p:nvSpPr>
        <p:spPr/>
        <p:txBody>
          <a:bodyPr/>
          <a:lstStyle/>
          <a:p>
            <a:fld id="{92BA053C-F8D9-4CBC-A852-63694D4F799F}" type="slidenum">
              <a:rPr lang="fi-FI" smtClean="0"/>
              <a:t>‹#›</a:t>
            </a:fld>
            <a:endParaRPr lang="fi-FI"/>
          </a:p>
        </p:txBody>
      </p:sp>
    </p:spTree>
    <p:extLst>
      <p:ext uri="{BB962C8B-B14F-4D97-AF65-F5344CB8AC3E}">
        <p14:creationId xmlns:p14="http://schemas.microsoft.com/office/powerpoint/2010/main" val="3132019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B3E204-1EB5-4C63-BB79-9D8D911B9A1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5451038-BC67-490F-80F0-6BFF3B5247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38452D7-1D29-4788-8862-2B5554F1B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F805DFB-414B-40C7-9F37-AB2CB6AD6800}"/>
              </a:ext>
            </a:extLst>
          </p:cNvPr>
          <p:cNvSpPr>
            <a:spLocks noGrp="1"/>
          </p:cNvSpPr>
          <p:nvPr>
            <p:ph type="dt" sz="half" idx="10"/>
          </p:nvPr>
        </p:nvSpPr>
        <p:spPr/>
        <p:txBody>
          <a:bodyPr/>
          <a:lstStyle/>
          <a:p>
            <a:fld id="{992BCEDA-F031-484E-933F-D965C79BB6E5}" type="datetimeFigureOut">
              <a:rPr lang="fi-FI" smtClean="0"/>
              <a:t>30.11.2023</a:t>
            </a:fld>
            <a:endParaRPr lang="fi-FI"/>
          </a:p>
        </p:txBody>
      </p:sp>
      <p:sp>
        <p:nvSpPr>
          <p:cNvPr id="6" name="Alatunnisteen paikkamerkki 5">
            <a:extLst>
              <a:ext uri="{FF2B5EF4-FFF2-40B4-BE49-F238E27FC236}">
                <a16:creationId xmlns:a16="http://schemas.microsoft.com/office/drawing/2014/main" id="{009DADF8-4462-4244-B0A5-8535B060668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5E89A3C-31EC-4FAF-9C21-4AFDC4DD2525}"/>
              </a:ext>
            </a:extLst>
          </p:cNvPr>
          <p:cNvSpPr>
            <a:spLocks noGrp="1"/>
          </p:cNvSpPr>
          <p:nvPr>
            <p:ph type="sldNum" sz="quarter" idx="12"/>
          </p:nvPr>
        </p:nvSpPr>
        <p:spPr/>
        <p:txBody>
          <a:bodyPr/>
          <a:lstStyle/>
          <a:p>
            <a:fld id="{92BA053C-F8D9-4CBC-A852-63694D4F799F}" type="slidenum">
              <a:rPr lang="fi-FI" smtClean="0"/>
              <a:t>‹#›</a:t>
            </a:fld>
            <a:endParaRPr lang="fi-FI"/>
          </a:p>
        </p:txBody>
      </p:sp>
    </p:spTree>
    <p:extLst>
      <p:ext uri="{BB962C8B-B14F-4D97-AF65-F5344CB8AC3E}">
        <p14:creationId xmlns:p14="http://schemas.microsoft.com/office/powerpoint/2010/main" val="15524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83DD6F2-4E98-4B48-86E2-167EE63F72F9}" type="datetimeFigureOut">
              <a:rPr lang="fi-FI" smtClean="0"/>
              <a:t>30.11.2023</a:t>
            </a:fld>
            <a:endParaRPr lang="fi-FI"/>
          </a:p>
        </p:txBody>
      </p:sp>
      <p:sp>
        <p:nvSpPr>
          <p:cNvPr id="6" name="Dian numeron paikkamerkki 5"/>
          <p:cNvSpPr>
            <a:spLocks noGrp="1"/>
          </p:cNvSpPr>
          <p:nvPr>
            <p:ph type="sldNum" sz="quarter" idx="12"/>
          </p:nvPr>
        </p:nvSpPr>
        <p:spPr/>
        <p:txBody>
          <a:bodyPr/>
          <a:lstStyle/>
          <a:p>
            <a:fld id="{585243C6-514F-46DB-BD36-2B3A22A8459B}" type="slidenum">
              <a:rPr lang="fi-FI" smtClean="0"/>
              <a:t>‹#›</a:t>
            </a:fld>
            <a:endParaRPr lang="fi-FI"/>
          </a:p>
        </p:txBody>
      </p:sp>
    </p:spTree>
    <p:extLst>
      <p:ext uri="{BB962C8B-B14F-4D97-AF65-F5344CB8AC3E}">
        <p14:creationId xmlns:p14="http://schemas.microsoft.com/office/powerpoint/2010/main" val="251285396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280E67-56FE-443C-9556-6826775032C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06C71C5-030B-44B2-8436-437F36E43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5AD319B-42D1-4D2B-BF77-7A0AE71DE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B3AC6A3-E089-416A-83A5-DACBA4598331}"/>
              </a:ext>
            </a:extLst>
          </p:cNvPr>
          <p:cNvSpPr>
            <a:spLocks noGrp="1"/>
          </p:cNvSpPr>
          <p:nvPr>
            <p:ph type="dt" sz="half" idx="10"/>
          </p:nvPr>
        </p:nvSpPr>
        <p:spPr/>
        <p:txBody>
          <a:bodyPr/>
          <a:lstStyle/>
          <a:p>
            <a:fld id="{992BCEDA-F031-484E-933F-D965C79BB6E5}" type="datetimeFigureOut">
              <a:rPr lang="fi-FI" smtClean="0"/>
              <a:t>30.11.2023</a:t>
            </a:fld>
            <a:endParaRPr lang="fi-FI"/>
          </a:p>
        </p:txBody>
      </p:sp>
      <p:sp>
        <p:nvSpPr>
          <p:cNvPr id="6" name="Alatunnisteen paikkamerkki 5">
            <a:extLst>
              <a:ext uri="{FF2B5EF4-FFF2-40B4-BE49-F238E27FC236}">
                <a16:creationId xmlns:a16="http://schemas.microsoft.com/office/drawing/2014/main" id="{1764F661-D4EF-48F8-8B5E-2776B7A1062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38F1DA0-1503-42C2-9410-9DE6BC14CA02}"/>
              </a:ext>
            </a:extLst>
          </p:cNvPr>
          <p:cNvSpPr>
            <a:spLocks noGrp="1"/>
          </p:cNvSpPr>
          <p:nvPr>
            <p:ph type="sldNum" sz="quarter" idx="12"/>
          </p:nvPr>
        </p:nvSpPr>
        <p:spPr/>
        <p:txBody>
          <a:bodyPr/>
          <a:lstStyle/>
          <a:p>
            <a:fld id="{92BA053C-F8D9-4CBC-A852-63694D4F799F}" type="slidenum">
              <a:rPr lang="fi-FI" smtClean="0"/>
              <a:t>‹#›</a:t>
            </a:fld>
            <a:endParaRPr lang="fi-FI"/>
          </a:p>
        </p:txBody>
      </p:sp>
    </p:spTree>
    <p:extLst>
      <p:ext uri="{BB962C8B-B14F-4D97-AF65-F5344CB8AC3E}">
        <p14:creationId xmlns:p14="http://schemas.microsoft.com/office/powerpoint/2010/main" val="3067464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3390EF-23A1-468B-802C-ADF382BEC29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EA30724-F534-48C0-9AE7-3CA7F8DA418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A63312C-2485-4758-B796-B4A14096EAA3}"/>
              </a:ext>
            </a:extLst>
          </p:cNvPr>
          <p:cNvSpPr>
            <a:spLocks noGrp="1"/>
          </p:cNvSpPr>
          <p:nvPr>
            <p:ph type="dt" sz="half" idx="10"/>
          </p:nvPr>
        </p:nvSpPr>
        <p:spPr/>
        <p:txBody>
          <a:bodyPr/>
          <a:lstStyle/>
          <a:p>
            <a:fld id="{992BCEDA-F031-484E-933F-D965C79BB6E5}" type="datetimeFigureOut">
              <a:rPr lang="fi-FI" smtClean="0"/>
              <a:t>30.11.2023</a:t>
            </a:fld>
            <a:endParaRPr lang="fi-FI"/>
          </a:p>
        </p:txBody>
      </p:sp>
      <p:sp>
        <p:nvSpPr>
          <p:cNvPr id="5" name="Alatunnisteen paikkamerkki 4">
            <a:extLst>
              <a:ext uri="{FF2B5EF4-FFF2-40B4-BE49-F238E27FC236}">
                <a16:creationId xmlns:a16="http://schemas.microsoft.com/office/drawing/2014/main" id="{F4EE6B74-02D5-4161-AB0B-935992B45E7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E8B489A-F623-4F89-94B0-C0077EB098E4}"/>
              </a:ext>
            </a:extLst>
          </p:cNvPr>
          <p:cNvSpPr>
            <a:spLocks noGrp="1"/>
          </p:cNvSpPr>
          <p:nvPr>
            <p:ph type="sldNum" sz="quarter" idx="12"/>
          </p:nvPr>
        </p:nvSpPr>
        <p:spPr/>
        <p:txBody>
          <a:bodyPr/>
          <a:lstStyle/>
          <a:p>
            <a:fld id="{92BA053C-F8D9-4CBC-A852-63694D4F799F}" type="slidenum">
              <a:rPr lang="fi-FI" smtClean="0"/>
              <a:t>‹#›</a:t>
            </a:fld>
            <a:endParaRPr lang="fi-FI"/>
          </a:p>
        </p:txBody>
      </p:sp>
    </p:spTree>
    <p:extLst>
      <p:ext uri="{BB962C8B-B14F-4D97-AF65-F5344CB8AC3E}">
        <p14:creationId xmlns:p14="http://schemas.microsoft.com/office/powerpoint/2010/main" val="3160395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B35ED46-C6D8-4CD8-AEA3-0CE973BB57B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A49E321-403A-4104-8560-4810F06EACF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EEEBDF3-9D21-40AB-93E1-893414E65FBE}"/>
              </a:ext>
            </a:extLst>
          </p:cNvPr>
          <p:cNvSpPr>
            <a:spLocks noGrp="1"/>
          </p:cNvSpPr>
          <p:nvPr>
            <p:ph type="dt" sz="half" idx="10"/>
          </p:nvPr>
        </p:nvSpPr>
        <p:spPr/>
        <p:txBody>
          <a:bodyPr/>
          <a:lstStyle/>
          <a:p>
            <a:fld id="{992BCEDA-F031-484E-933F-D965C79BB6E5}" type="datetimeFigureOut">
              <a:rPr lang="fi-FI" smtClean="0"/>
              <a:t>30.11.2023</a:t>
            </a:fld>
            <a:endParaRPr lang="fi-FI"/>
          </a:p>
        </p:txBody>
      </p:sp>
      <p:sp>
        <p:nvSpPr>
          <p:cNvPr id="5" name="Alatunnisteen paikkamerkki 4">
            <a:extLst>
              <a:ext uri="{FF2B5EF4-FFF2-40B4-BE49-F238E27FC236}">
                <a16:creationId xmlns:a16="http://schemas.microsoft.com/office/drawing/2014/main" id="{4C06D8FA-6A53-4E8E-A169-0BA22833A99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5FFB10F-C57B-40E8-B750-A78EFD1B1864}"/>
              </a:ext>
            </a:extLst>
          </p:cNvPr>
          <p:cNvSpPr>
            <a:spLocks noGrp="1"/>
          </p:cNvSpPr>
          <p:nvPr>
            <p:ph type="sldNum" sz="quarter" idx="12"/>
          </p:nvPr>
        </p:nvSpPr>
        <p:spPr/>
        <p:txBody>
          <a:bodyPr/>
          <a:lstStyle/>
          <a:p>
            <a:fld id="{92BA053C-F8D9-4CBC-A852-63694D4F799F}" type="slidenum">
              <a:rPr lang="fi-FI" smtClean="0"/>
              <a:t>‹#›</a:t>
            </a:fld>
            <a:endParaRPr lang="fi-FI"/>
          </a:p>
        </p:txBody>
      </p:sp>
    </p:spTree>
    <p:extLst>
      <p:ext uri="{BB962C8B-B14F-4D97-AF65-F5344CB8AC3E}">
        <p14:creationId xmlns:p14="http://schemas.microsoft.com/office/powerpoint/2010/main" val="233967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683DD6F2-4E98-4B48-86E2-167EE63F72F9}" type="datetimeFigureOut">
              <a:rPr lang="fi-FI" smtClean="0"/>
              <a:t>30.11.2023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85243C6-514F-46DB-BD36-2B3A22A8459B}" type="slidenum">
              <a:rPr lang="fi-FI" smtClean="0"/>
              <a:t>‹#›</a:t>
            </a:fld>
            <a:endParaRPr lang="fi-FI"/>
          </a:p>
        </p:txBody>
      </p:sp>
      <p:pic>
        <p:nvPicPr>
          <p:cNvPr id="9" name="Kuva 8">
            <a:extLst>
              <a:ext uri="{FF2B5EF4-FFF2-40B4-BE49-F238E27FC236}">
                <a16:creationId xmlns:a16="http://schemas.microsoft.com/office/drawing/2014/main" id="{07CE94B4-262A-48CF-8FE7-C88E317DF3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9736" y="6292003"/>
            <a:ext cx="4505334" cy="493819"/>
          </a:xfrm>
          <a:prstGeom prst="rect">
            <a:avLst/>
          </a:prstGeom>
        </p:spPr>
      </p:pic>
    </p:spTree>
    <p:extLst>
      <p:ext uri="{BB962C8B-B14F-4D97-AF65-F5344CB8AC3E}">
        <p14:creationId xmlns:p14="http://schemas.microsoft.com/office/powerpoint/2010/main" val="380323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83DD6F2-4E98-4B48-86E2-167EE63F72F9}" type="datetimeFigureOut">
              <a:rPr lang="fi-FI" smtClean="0"/>
              <a:t>30.11.2023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85243C6-514F-46DB-BD36-2B3A22A8459B}" type="slidenum">
              <a:rPr lang="fi-FI" smtClean="0"/>
              <a:t>‹#›</a:t>
            </a:fld>
            <a:endParaRPr lang="fi-FI"/>
          </a:p>
        </p:txBody>
      </p:sp>
      <p:pic>
        <p:nvPicPr>
          <p:cNvPr id="10" name="Kuva 9">
            <a:extLst>
              <a:ext uri="{FF2B5EF4-FFF2-40B4-BE49-F238E27FC236}">
                <a16:creationId xmlns:a16="http://schemas.microsoft.com/office/drawing/2014/main" id="{DE8798C1-41DB-40B8-B916-764C2DF6A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9736" y="6292003"/>
            <a:ext cx="4505334" cy="493819"/>
          </a:xfrm>
          <a:prstGeom prst="rect">
            <a:avLst/>
          </a:prstGeom>
        </p:spPr>
      </p:pic>
    </p:spTree>
    <p:extLst>
      <p:ext uri="{BB962C8B-B14F-4D97-AF65-F5344CB8AC3E}">
        <p14:creationId xmlns:p14="http://schemas.microsoft.com/office/powerpoint/2010/main" val="120041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83DD6F2-4E98-4B48-86E2-167EE63F72F9}" type="datetimeFigureOut">
              <a:rPr lang="fi-FI" smtClean="0"/>
              <a:t>30.11.2023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85243C6-514F-46DB-BD36-2B3A22A8459B}" type="slidenum">
              <a:rPr lang="fi-FI" smtClean="0"/>
              <a:t>‹#›</a:t>
            </a:fld>
            <a:endParaRPr lang="fi-FI"/>
          </a:p>
        </p:txBody>
      </p:sp>
      <p:pic>
        <p:nvPicPr>
          <p:cNvPr id="12" name="Kuva 11">
            <a:extLst>
              <a:ext uri="{FF2B5EF4-FFF2-40B4-BE49-F238E27FC236}">
                <a16:creationId xmlns:a16="http://schemas.microsoft.com/office/drawing/2014/main" id="{2C2DDCD2-448B-49A1-9493-5B82B5B21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9736" y="6292003"/>
            <a:ext cx="4505334" cy="493819"/>
          </a:xfrm>
          <a:prstGeom prst="rect">
            <a:avLst/>
          </a:prstGeom>
        </p:spPr>
      </p:pic>
    </p:spTree>
    <p:extLst>
      <p:ext uri="{BB962C8B-B14F-4D97-AF65-F5344CB8AC3E}">
        <p14:creationId xmlns:p14="http://schemas.microsoft.com/office/powerpoint/2010/main" val="46232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83DD6F2-4E98-4B48-86E2-167EE63F72F9}" type="datetimeFigureOut">
              <a:rPr lang="fi-FI" smtClean="0"/>
              <a:t>30.11.2023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85243C6-514F-46DB-BD36-2B3A22A8459B}" type="slidenum">
              <a:rPr lang="fi-FI" smtClean="0"/>
              <a:t>‹#›</a:t>
            </a:fld>
            <a:endParaRPr lang="fi-FI"/>
          </a:p>
        </p:txBody>
      </p:sp>
      <p:pic>
        <p:nvPicPr>
          <p:cNvPr id="8" name="Kuva 7">
            <a:extLst>
              <a:ext uri="{FF2B5EF4-FFF2-40B4-BE49-F238E27FC236}">
                <a16:creationId xmlns:a16="http://schemas.microsoft.com/office/drawing/2014/main" id="{5EE4AB2D-45CB-4852-A805-991244725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9736" y="6292003"/>
            <a:ext cx="4505334" cy="493819"/>
          </a:xfrm>
          <a:prstGeom prst="rect">
            <a:avLst/>
          </a:prstGeom>
        </p:spPr>
      </p:pic>
    </p:spTree>
    <p:extLst>
      <p:ext uri="{BB962C8B-B14F-4D97-AF65-F5344CB8AC3E}">
        <p14:creationId xmlns:p14="http://schemas.microsoft.com/office/powerpoint/2010/main" val="396693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83DD6F2-4E98-4B48-86E2-167EE63F72F9}" type="datetimeFigureOut">
              <a:rPr lang="fi-FI" smtClean="0"/>
              <a:t>30.11.2023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85243C6-514F-46DB-BD36-2B3A22A8459B}" type="slidenum">
              <a:rPr lang="fi-FI" smtClean="0"/>
              <a:t>‹#›</a:t>
            </a:fld>
            <a:endParaRPr lang="fi-FI"/>
          </a:p>
        </p:txBody>
      </p:sp>
      <p:pic>
        <p:nvPicPr>
          <p:cNvPr id="9" name="Kuva 8">
            <a:extLst>
              <a:ext uri="{FF2B5EF4-FFF2-40B4-BE49-F238E27FC236}">
                <a16:creationId xmlns:a16="http://schemas.microsoft.com/office/drawing/2014/main" id="{20BAC67F-9293-4D22-B308-34A013EA4D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9736" y="6292003"/>
            <a:ext cx="4505334" cy="493819"/>
          </a:xfrm>
          <a:prstGeom prst="rect">
            <a:avLst/>
          </a:prstGeom>
        </p:spPr>
      </p:pic>
    </p:spTree>
    <p:extLst>
      <p:ext uri="{BB962C8B-B14F-4D97-AF65-F5344CB8AC3E}">
        <p14:creationId xmlns:p14="http://schemas.microsoft.com/office/powerpoint/2010/main" val="273364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83DD6F2-4E98-4B48-86E2-167EE63F72F9}" type="datetimeFigureOut">
              <a:rPr lang="fi-FI" smtClean="0"/>
              <a:t>30.11.2023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85243C6-514F-46DB-BD36-2B3A22A8459B}" type="slidenum">
              <a:rPr lang="fi-FI" smtClean="0"/>
              <a:t>‹#›</a:t>
            </a:fld>
            <a:endParaRPr lang="fi-FI"/>
          </a:p>
        </p:txBody>
      </p:sp>
      <p:pic>
        <p:nvPicPr>
          <p:cNvPr id="10" name="Kuva 9">
            <a:extLst>
              <a:ext uri="{FF2B5EF4-FFF2-40B4-BE49-F238E27FC236}">
                <a16:creationId xmlns:a16="http://schemas.microsoft.com/office/drawing/2014/main" id="{BE1016F8-2B85-422A-ADF3-3B5E802BFE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9736" y="6292003"/>
            <a:ext cx="4505334" cy="493819"/>
          </a:xfrm>
          <a:prstGeom prst="rect">
            <a:avLst/>
          </a:prstGeom>
        </p:spPr>
      </p:pic>
    </p:spTree>
    <p:extLst>
      <p:ext uri="{BB962C8B-B14F-4D97-AF65-F5344CB8AC3E}">
        <p14:creationId xmlns:p14="http://schemas.microsoft.com/office/powerpoint/2010/main" val="4619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83DD6F2-4E98-4B48-86E2-167EE63F72F9}" type="datetimeFigureOut">
              <a:rPr lang="fi-FI" smtClean="0"/>
              <a:t>30.11.2023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85243C6-514F-46DB-BD36-2B3A22A8459B}" type="slidenum">
              <a:rPr lang="fi-FI" smtClean="0"/>
              <a:t>‹#›</a:t>
            </a:fld>
            <a:endParaRPr lang="fi-FI"/>
          </a:p>
        </p:txBody>
      </p:sp>
      <p:pic>
        <p:nvPicPr>
          <p:cNvPr id="10" name="Kuva 9">
            <a:extLst>
              <a:ext uri="{FF2B5EF4-FFF2-40B4-BE49-F238E27FC236}">
                <a16:creationId xmlns:a16="http://schemas.microsoft.com/office/drawing/2014/main" id="{0501A640-2133-4C69-A37D-D7157DB54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9736" y="6292003"/>
            <a:ext cx="4505334" cy="493819"/>
          </a:xfrm>
          <a:prstGeom prst="rect">
            <a:avLst/>
          </a:prstGeom>
        </p:spPr>
      </p:pic>
    </p:spTree>
    <p:extLst>
      <p:ext uri="{BB962C8B-B14F-4D97-AF65-F5344CB8AC3E}">
        <p14:creationId xmlns:p14="http://schemas.microsoft.com/office/powerpoint/2010/main" val="291845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DD6F2-4E98-4B48-86E2-167EE63F72F9}" type="datetimeFigureOut">
              <a:rPr lang="fi-FI" smtClean="0"/>
              <a:t>30.11.2023</a:t>
            </a:fld>
            <a:endParaRPr lang="fi-FI"/>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243C6-514F-46DB-BD36-2B3A22A8459B}" type="slidenum">
              <a:rPr lang="fi-FI" smtClean="0"/>
              <a:t>‹#›</a:t>
            </a:fld>
            <a:endParaRPr lang="fi-FI"/>
          </a:p>
        </p:txBody>
      </p:sp>
      <p:pic>
        <p:nvPicPr>
          <p:cNvPr id="7" name="Kuva 6">
            <a:extLst>
              <a:ext uri="{FF2B5EF4-FFF2-40B4-BE49-F238E27FC236}">
                <a16:creationId xmlns:a16="http://schemas.microsoft.com/office/drawing/2014/main" id="{C7175A63-41FD-48F2-AC66-BE0ECDD5914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19736" y="6292003"/>
            <a:ext cx="4505334" cy="493819"/>
          </a:xfrm>
          <a:prstGeom prst="rect">
            <a:avLst/>
          </a:prstGeom>
        </p:spPr>
      </p:pic>
    </p:spTree>
    <p:extLst>
      <p:ext uri="{BB962C8B-B14F-4D97-AF65-F5344CB8AC3E}">
        <p14:creationId xmlns:p14="http://schemas.microsoft.com/office/powerpoint/2010/main" val="123698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9877BC3-B9CC-4189-A6F9-DEA3193E2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1FED434-5BD5-44D2-BB8B-17191B232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01410DB-9AA1-48CC-9CB2-FE4CB489D2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BCEDA-F031-484E-933F-D965C79BB6E5}" type="datetimeFigureOut">
              <a:rPr lang="fi-FI" smtClean="0"/>
              <a:t>30.11.2023</a:t>
            </a:fld>
            <a:endParaRPr lang="fi-FI"/>
          </a:p>
        </p:txBody>
      </p:sp>
      <p:sp>
        <p:nvSpPr>
          <p:cNvPr id="5" name="Alatunnisteen paikkamerkki 4">
            <a:extLst>
              <a:ext uri="{FF2B5EF4-FFF2-40B4-BE49-F238E27FC236}">
                <a16:creationId xmlns:a16="http://schemas.microsoft.com/office/drawing/2014/main" id="{FF2C27C0-4CF0-4627-9116-3EB659947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49F974A-988D-4E78-87F3-897403CEB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A053C-F8D9-4CBC-A852-63694D4F799F}" type="slidenum">
              <a:rPr lang="fi-FI" smtClean="0"/>
              <a:t>‹#›</a:t>
            </a:fld>
            <a:endParaRPr lang="fi-FI"/>
          </a:p>
        </p:txBody>
      </p:sp>
    </p:spTree>
    <p:extLst>
      <p:ext uri="{BB962C8B-B14F-4D97-AF65-F5344CB8AC3E}">
        <p14:creationId xmlns:p14="http://schemas.microsoft.com/office/powerpoint/2010/main" val="40127709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oleObject" Target="../embeddings/oleObject2.bin"/><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DEA32D-DC21-471A-97C9-7A43FF59A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178" y="2990387"/>
            <a:ext cx="3130489" cy="641751"/>
          </a:xfrm>
          <a:prstGeom prst="rect">
            <a:avLst/>
          </a:prstGeom>
        </p:spPr>
      </p:pic>
      <p:sp>
        <p:nvSpPr>
          <p:cNvPr id="15" name="Freeform 3">
            <a:extLst>
              <a:ext uri="{FF2B5EF4-FFF2-40B4-BE49-F238E27FC236}">
                <a16:creationId xmlns:a16="http://schemas.microsoft.com/office/drawing/2014/main" id="{7695D806-0BD6-41DF-81C3-D8C135B40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DFDC0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4">
            <a:extLst>
              <a:ext uri="{FF2B5EF4-FFF2-40B4-BE49-F238E27FC236}">
                <a16:creationId xmlns:a16="http://schemas.microsoft.com/office/drawing/2014/main" id="{5351B1B0-ABAE-4DCC-9C3E-ACDF4485F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rgbClr val="008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Otsikko 1"/>
          <p:cNvSpPr>
            <a:spLocks noGrp="1"/>
          </p:cNvSpPr>
          <p:nvPr>
            <p:ph type="ctrTitle"/>
          </p:nvPr>
        </p:nvSpPr>
        <p:spPr>
          <a:xfrm>
            <a:off x="606251" y="3428761"/>
            <a:ext cx="5489748" cy="1822525"/>
          </a:xfrm>
        </p:spPr>
        <p:txBody>
          <a:bodyPr anchor="t">
            <a:normAutofit/>
          </a:bodyPr>
          <a:lstStyle/>
          <a:p>
            <a:pPr algn="l" eaLnBrk="1" hangingPunct="1">
              <a:lnSpc>
                <a:spcPct val="90000"/>
              </a:lnSpc>
            </a:pPr>
            <a:r>
              <a:rPr lang="fi-FI" altLang="fi-FI" sz="4800" b="1"/>
              <a:t>Sijoittajabarometri</a:t>
            </a:r>
            <a:br>
              <a:rPr lang="fi-FI" altLang="fi-FI" sz="4800" b="1"/>
            </a:br>
            <a:r>
              <a:rPr lang="fi-FI" altLang="fi-FI"/>
              <a:t>Lokakuu 2021</a:t>
            </a:r>
            <a:endParaRPr lang="fi-FI" altLang="fi-FI" sz="4600"/>
          </a:p>
        </p:txBody>
      </p:sp>
      <p:pic>
        <p:nvPicPr>
          <p:cNvPr id="8" name="Kuva 7">
            <a:extLst>
              <a:ext uri="{FF2B5EF4-FFF2-40B4-BE49-F238E27FC236}">
                <a16:creationId xmlns:a16="http://schemas.microsoft.com/office/drawing/2014/main" id="{7F9CEE93-754F-43BF-8539-61A93A897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488" y="5845679"/>
            <a:ext cx="1452607" cy="804122"/>
          </a:xfrm>
          <a:prstGeom prst="rect">
            <a:avLst/>
          </a:prstGeom>
        </p:spPr>
      </p:pic>
      <p:pic>
        <p:nvPicPr>
          <p:cNvPr id="2050" name="Picture 2" descr="Suomen Osakesäästäjät">
            <a:extLst>
              <a:ext uri="{FF2B5EF4-FFF2-40B4-BE49-F238E27FC236}">
                <a16:creationId xmlns:a16="http://schemas.microsoft.com/office/drawing/2014/main" id="{D20228AA-A22F-47EA-9E9E-1DE6DE8B27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0178" y="1759769"/>
            <a:ext cx="3172570" cy="936104"/>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a:extLst>
              <a:ext uri="{FF2B5EF4-FFF2-40B4-BE49-F238E27FC236}">
                <a16:creationId xmlns:a16="http://schemas.microsoft.com/office/drawing/2014/main" id="{45BF9213-FF72-42E0-9437-FECF3B023689}"/>
              </a:ext>
            </a:extLst>
          </p:cNvPr>
          <p:cNvPicPr>
            <a:picLocks noChangeAspect="1"/>
          </p:cNvPicPr>
          <p:nvPr/>
        </p:nvPicPr>
        <p:blipFill>
          <a:blip r:embed="rId5"/>
          <a:stretch>
            <a:fillRect/>
          </a:stretch>
        </p:blipFill>
        <p:spPr>
          <a:xfrm>
            <a:off x="8769698" y="3926652"/>
            <a:ext cx="2729880" cy="399245"/>
          </a:xfrm>
          <a:prstGeom prst="rect">
            <a:avLst/>
          </a:prstGeom>
        </p:spPr>
      </p:pic>
    </p:spTree>
    <p:extLst>
      <p:ext uri="{BB962C8B-B14F-4D97-AF65-F5344CB8AC3E}">
        <p14:creationId xmlns:p14="http://schemas.microsoft.com/office/powerpoint/2010/main" val="12889771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F6270B4-AE2B-435A-8F23-EE061517C6BE}"/>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153054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541098" y="1309000"/>
            <a:ext cx="4114742" cy="4856304"/>
          </a:xfrm>
          <a:prstGeom prst="rect">
            <a:avLst/>
          </a:prstGeom>
          <a:noFill/>
          <a:ln w="9525">
            <a:noFill/>
            <a:miter lim="800000"/>
            <a:headEnd/>
            <a:tailEnd/>
          </a:ln>
        </p:spPr>
        <p:txBody>
          <a:bodyPr lIns="0" tIns="38308" rIns="76617" bIns="38308"/>
          <a:lstStyle/>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Sampo (848 mainintaa)</a:t>
            </a:r>
          </a:p>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Nordea (581 mainintaa)</a:t>
            </a:r>
          </a:p>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Fortum (457 mainintaa)</a:t>
            </a:r>
          </a:p>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Nokia (325 mainintaa)</a:t>
            </a:r>
          </a:p>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Kone (276 mainintaa)</a:t>
            </a:r>
          </a:p>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Neste (258 mainintaa)</a:t>
            </a:r>
          </a:p>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UPM (258 mainintaa)</a:t>
            </a:r>
          </a:p>
          <a:p>
            <a:pPr marL="442080" indent="-342900" defTabSz="765799" eaLnBrk="0" hangingPunct="0">
              <a:spcBef>
                <a:spcPct val="20000"/>
              </a:spcBef>
              <a:buClr>
                <a:schemeClr val="accent2"/>
              </a:buClr>
              <a:buSzPct val="70000"/>
              <a:buFont typeface="+mj-lt"/>
              <a:buAutoNum type="arabicPeriod"/>
            </a:pPr>
            <a:r>
              <a:rPr lang="fi-FI" sz="1600" err="1">
                <a:latin typeface="Calibri" pitchFamily="34" charset="0"/>
                <a:cs typeface="Times New Roman" pitchFamily="18" charset="0"/>
              </a:rPr>
              <a:t>Harvia</a:t>
            </a:r>
            <a:r>
              <a:rPr lang="fi-FI" sz="1600">
                <a:latin typeface="Calibri" pitchFamily="34" charset="0"/>
                <a:cs typeface="Times New Roman" pitchFamily="18" charset="0"/>
              </a:rPr>
              <a:t> (255 mainintaa)</a:t>
            </a:r>
          </a:p>
          <a:p>
            <a:pPr marL="442080" indent="-342900" defTabSz="765799" eaLnBrk="0" hangingPunct="0">
              <a:spcBef>
                <a:spcPct val="20000"/>
              </a:spcBef>
              <a:buClr>
                <a:schemeClr val="accent2"/>
              </a:buClr>
              <a:buSzPct val="70000"/>
              <a:buFont typeface="+mj-lt"/>
              <a:buAutoNum type="arabicPeriod"/>
            </a:pPr>
            <a:r>
              <a:rPr lang="fi-FI" sz="1600" err="1">
                <a:latin typeface="Calibri" pitchFamily="34" charset="0"/>
                <a:cs typeface="Times New Roman" pitchFamily="18" charset="0"/>
              </a:rPr>
              <a:t>Qt</a:t>
            </a:r>
            <a:r>
              <a:rPr lang="fi-FI" sz="1600">
                <a:latin typeface="Calibri" pitchFamily="34" charset="0"/>
                <a:cs typeface="Times New Roman" pitchFamily="18" charset="0"/>
              </a:rPr>
              <a:t> Group (225 mainintaa)</a:t>
            </a:r>
          </a:p>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Spinnova (222 mainintaa)</a:t>
            </a:r>
          </a:p>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Tieto-</a:t>
            </a:r>
            <a:r>
              <a:rPr lang="fi-FI" sz="1600" err="1">
                <a:latin typeface="Calibri" pitchFamily="34" charset="0"/>
                <a:cs typeface="Times New Roman" pitchFamily="18" charset="0"/>
              </a:rPr>
              <a:t>Evry</a:t>
            </a:r>
            <a:r>
              <a:rPr lang="fi-FI" sz="1600">
                <a:latin typeface="Calibri" pitchFamily="34" charset="0"/>
                <a:cs typeface="Times New Roman" pitchFamily="18" charset="0"/>
              </a:rPr>
              <a:t> (177 mainintaa)</a:t>
            </a:r>
          </a:p>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Wärtsilä (138 mainintaa)</a:t>
            </a:r>
          </a:p>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Konecranes (122 mainintaa)</a:t>
            </a:r>
          </a:p>
          <a:p>
            <a:pPr marL="442080" indent="-342900" defTabSz="765799" eaLnBrk="0" hangingPunct="0">
              <a:spcBef>
                <a:spcPct val="20000"/>
              </a:spcBef>
              <a:buClr>
                <a:schemeClr val="accent2"/>
              </a:buClr>
              <a:buSzPct val="70000"/>
              <a:buFont typeface="+mj-lt"/>
              <a:buAutoNum type="arabicPeriod"/>
            </a:pPr>
            <a:r>
              <a:rPr lang="fi-FI" sz="1600" err="1">
                <a:latin typeface="Calibri" pitchFamily="34" charset="0"/>
                <a:cs typeface="Times New Roman" pitchFamily="18" charset="0"/>
              </a:rPr>
              <a:t>Inderes</a:t>
            </a:r>
            <a:r>
              <a:rPr lang="fi-FI" sz="1600">
                <a:latin typeface="Calibri" pitchFamily="34" charset="0"/>
                <a:cs typeface="Times New Roman" pitchFamily="18" charset="0"/>
              </a:rPr>
              <a:t> (121 mainintaa)</a:t>
            </a:r>
          </a:p>
          <a:p>
            <a:pPr marL="442080" indent="-342900" defTabSz="765799" eaLnBrk="0" hangingPunct="0">
              <a:spcBef>
                <a:spcPct val="20000"/>
              </a:spcBef>
              <a:buClr>
                <a:schemeClr val="accent2"/>
              </a:buClr>
              <a:buSzPct val="70000"/>
              <a:buFont typeface="+mj-lt"/>
              <a:buAutoNum type="arabicPeriod"/>
            </a:pPr>
            <a:r>
              <a:rPr lang="fi-FI" sz="1600">
                <a:latin typeface="Calibri" pitchFamily="34" charset="0"/>
                <a:cs typeface="Times New Roman" pitchFamily="18" charset="0"/>
              </a:rPr>
              <a:t>Metso Outotec (117 mainintaa)</a:t>
            </a:r>
          </a:p>
          <a:p>
            <a:pPr marL="442080" indent="-342900" defTabSz="765799" eaLnBrk="0" hangingPunct="0">
              <a:spcBef>
                <a:spcPct val="20000"/>
              </a:spcBef>
              <a:buClr>
                <a:schemeClr val="accent2"/>
              </a:buClr>
              <a:buSzPct val="70000"/>
              <a:buFont typeface="+mj-lt"/>
              <a:buAutoNum type="arabicPeriod"/>
            </a:pPr>
            <a:endParaRPr lang="fi-FI" sz="1600">
              <a:latin typeface="Calibri" pitchFamily="34" charset="0"/>
              <a:cs typeface="Times New Roman" pitchFamily="18" charset="0"/>
            </a:endParaRPr>
          </a:p>
        </p:txBody>
      </p:sp>
      <p:sp>
        <p:nvSpPr>
          <p:cNvPr id="4" name="Rectangle 6"/>
          <p:cNvSpPr>
            <a:spLocks noChangeArrowheads="1"/>
          </p:cNvSpPr>
          <p:nvPr/>
        </p:nvSpPr>
        <p:spPr bwMode="auto">
          <a:xfrm>
            <a:off x="4645554" y="1298713"/>
            <a:ext cx="4114742" cy="4856304"/>
          </a:xfrm>
          <a:prstGeom prst="rect">
            <a:avLst/>
          </a:prstGeom>
          <a:noFill/>
          <a:ln w="9525">
            <a:noFill/>
            <a:miter lim="800000"/>
            <a:headEnd/>
            <a:tailEnd/>
          </a:ln>
        </p:spPr>
        <p:txBody>
          <a:bodyPr lIns="0" tIns="38308" rIns="76617" bIns="38308"/>
          <a:lstStyle/>
          <a:p>
            <a:pPr marL="442080" indent="-342900" defTabSz="765799" eaLnBrk="0" hangingPunct="0">
              <a:spcBef>
                <a:spcPct val="20000"/>
              </a:spcBef>
              <a:buClr>
                <a:schemeClr val="accent2"/>
              </a:buClr>
              <a:buSzPct val="70000"/>
              <a:buFont typeface="+mj-lt"/>
              <a:buAutoNum type="arabicPeriod" startAt="16"/>
            </a:pPr>
            <a:r>
              <a:rPr lang="fi-FI" sz="1600">
                <a:latin typeface="Calibri" pitchFamily="34" charset="0"/>
                <a:cs typeface="Times New Roman" pitchFamily="18" charset="0"/>
              </a:rPr>
              <a:t>Cargotec (100 mainintaa)</a:t>
            </a:r>
          </a:p>
          <a:p>
            <a:pPr marL="442080" indent="-342900" defTabSz="765799" eaLnBrk="0" hangingPunct="0">
              <a:spcBef>
                <a:spcPct val="20000"/>
              </a:spcBef>
              <a:buClr>
                <a:schemeClr val="accent2"/>
              </a:buClr>
              <a:buSzPct val="70000"/>
              <a:buFont typeface="+mj-lt"/>
              <a:buAutoNum type="arabicPeriod" startAt="16"/>
            </a:pPr>
            <a:r>
              <a:rPr lang="fi-FI" sz="1600">
                <a:latin typeface="Calibri" pitchFamily="34" charset="0"/>
                <a:cs typeface="Times New Roman" pitchFamily="18" charset="0"/>
              </a:rPr>
              <a:t>Orion (100 mainintaa)</a:t>
            </a:r>
          </a:p>
          <a:p>
            <a:pPr marL="442080" indent="-342900" defTabSz="765799" eaLnBrk="0" hangingPunct="0">
              <a:spcBef>
                <a:spcPct val="20000"/>
              </a:spcBef>
              <a:buClr>
                <a:schemeClr val="accent2"/>
              </a:buClr>
              <a:buSzPct val="70000"/>
              <a:buFont typeface="+mj-lt"/>
              <a:buAutoNum type="arabicPeriod" startAt="16"/>
            </a:pPr>
            <a:r>
              <a:rPr lang="fi-FI" sz="1600" err="1">
                <a:latin typeface="Calibri" pitchFamily="34" charset="0"/>
                <a:cs typeface="Times New Roman" pitchFamily="18" charset="0"/>
              </a:rPr>
              <a:t>Revenio</a:t>
            </a:r>
            <a:r>
              <a:rPr lang="fi-FI" sz="1600">
                <a:latin typeface="Calibri" pitchFamily="34" charset="0"/>
                <a:cs typeface="Times New Roman" pitchFamily="18" charset="0"/>
              </a:rPr>
              <a:t> Group (98 mainintaa)</a:t>
            </a:r>
          </a:p>
          <a:p>
            <a:pPr marL="442080" indent="-342900" defTabSz="765799" eaLnBrk="0" hangingPunct="0">
              <a:spcBef>
                <a:spcPct val="20000"/>
              </a:spcBef>
              <a:buClr>
                <a:schemeClr val="accent2"/>
              </a:buClr>
              <a:buSzPct val="70000"/>
              <a:buFont typeface="+mj-lt"/>
              <a:buAutoNum type="arabicPeriod" startAt="16"/>
            </a:pPr>
            <a:r>
              <a:rPr lang="fi-FI" sz="1600">
                <a:latin typeface="Calibri" pitchFamily="34" charset="0"/>
                <a:cs typeface="Times New Roman" pitchFamily="18" charset="0"/>
              </a:rPr>
              <a:t>Kesko (96 mainintaa)</a:t>
            </a:r>
          </a:p>
          <a:p>
            <a:pPr marL="442080" indent="-342900" defTabSz="765799" eaLnBrk="0" hangingPunct="0">
              <a:spcBef>
                <a:spcPct val="20000"/>
              </a:spcBef>
              <a:buClr>
                <a:schemeClr val="accent2"/>
              </a:buClr>
              <a:buSzPct val="70000"/>
              <a:buFont typeface="+mj-lt"/>
              <a:buAutoNum type="arabicPeriod" startAt="16"/>
            </a:pPr>
            <a:r>
              <a:rPr lang="fi-FI" sz="1600" err="1">
                <a:latin typeface="Calibri" pitchFamily="34" charset="0"/>
                <a:cs typeface="Times New Roman" pitchFamily="18" charset="0"/>
              </a:rPr>
              <a:t>Modulight</a:t>
            </a:r>
            <a:r>
              <a:rPr lang="fi-FI" sz="1600">
                <a:latin typeface="Calibri" pitchFamily="34" charset="0"/>
                <a:cs typeface="Times New Roman" pitchFamily="18" charset="0"/>
              </a:rPr>
              <a:t> (90 mainintaa)</a:t>
            </a:r>
          </a:p>
          <a:p>
            <a:pPr marL="442080" indent="-342900" defTabSz="765799" eaLnBrk="0" hangingPunct="0">
              <a:spcBef>
                <a:spcPct val="20000"/>
              </a:spcBef>
              <a:buClr>
                <a:schemeClr val="accent2"/>
              </a:buClr>
              <a:buSzPct val="70000"/>
              <a:buFont typeface="+mj-lt"/>
              <a:buAutoNum type="arabicPeriod" startAt="16"/>
            </a:pPr>
            <a:r>
              <a:rPr lang="fi-FI" sz="1600">
                <a:latin typeface="Calibri" pitchFamily="34" charset="0"/>
                <a:cs typeface="Times New Roman" pitchFamily="18" charset="0"/>
              </a:rPr>
              <a:t>Finnair (83 mainintaa)</a:t>
            </a:r>
          </a:p>
          <a:p>
            <a:pPr marL="442080" indent="-342900" defTabSz="765799" eaLnBrk="0" hangingPunct="0">
              <a:spcBef>
                <a:spcPct val="20000"/>
              </a:spcBef>
              <a:buClr>
                <a:schemeClr val="accent2"/>
              </a:buClr>
              <a:buSzPct val="70000"/>
              <a:buFont typeface="+mj-lt"/>
              <a:buAutoNum type="arabicPeriod" startAt="16"/>
            </a:pPr>
            <a:r>
              <a:rPr lang="fi-FI" sz="1600">
                <a:latin typeface="Calibri" pitchFamily="34" charset="0"/>
                <a:cs typeface="Times New Roman" pitchFamily="18" charset="0"/>
              </a:rPr>
              <a:t>Kemira (79 mainintaa)</a:t>
            </a:r>
          </a:p>
          <a:p>
            <a:pPr marL="442080" indent="-342900" defTabSz="765799" eaLnBrk="0" hangingPunct="0">
              <a:spcBef>
                <a:spcPct val="20000"/>
              </a:spcBef>
              <a:buClr>
                <a:schemeClr val="accent2"/>
              </a:buClr>
              <a:buSzPct val="70000"/>
              <a:buFont typeface="+mj-lt"/>
              <a:buAutoNum type="arabicPeriod" startAt="16"/>
            </a:pPr>
            <a:r>
              <a:rPr lang="fi-FI" sz="1600">
                <a:latin typeface="Calibri" pitchFamily="34" charset="0"/>
                <a:cs typeface="Times New Roman" pitchFamily="18" charset="0"/>
              </a:rPr>
              <a:t>Outokumpu (79 mainintaa)</a:t>
            </a:r>
          </a:p>
          <a:p>
            <a:pPr marL="442080" indent="-342900" defTabSz="765799" eaLnBrk="0" hangingPunct="0">
              <a:spcBef>
                <a:spcPct val="20000"/>
              </a:spcBef>
              <a:buClr>
                <a:schemeClr val="accent2"/>
              </a:buClr>
              <a:buSzPct val="70000"/>
              <a:buFont typeface="+mj-lt"/>
              <a:buAutoNum type="arabicPeriod" startAt="16"/>
            </a:pPr>
            <a:r>
              <a:rPr lang="fi-FI" sz="1600">
                <a:latin typeface="Calibri" pitchFamily="34" charset="0"/>
                <a:cs typeface="Times New Roman" pitchFamily="18" charset="0"/>
              </a:rPr>
              <a:t>Huhtamäki (76 mainintaa)</a:t>
            </a:r>
          </a:p>
          <a:p>
            <a:pPr marL="442080" indent="-342900" defTabSz="765799" eaLnBrk="0" hangingPunct="0">
              <a:spcBef>
                <a:spcPct val="20000"/>
              </a:spcBef>
              <a:buClr>
                <a:schemeClr val="accent2"/>
              </a:buClr>
              <a:buSzPct val="70000"/>
              <a:buFont typeface="+mj-lt"/>
              <a:buAutoNum type="arabicPeriod" startAt="16"/>
            </a:pPr>
            <a:r>
              <a:rPr lang="fi-FI" sz="1600" err="1">
                <a:latin typeface="Calibri" pitchFamily="34" charset="0"/>
                <a:cs typeface="Times New Roman" pitchFamily="18" charset="0"/>
              </a:rPr>
              <a:t>Kamux</a:t>
            </a:r>
            <a:r>
              <a:rPr lang="fi-FI" sz="1600">
                <a:latin typeface="Calibri" pitchFamily="34" charset="0"/>
                <a:cs typeface="Times New Roman" pitchFamily="18" charset="0"/>
              </a:rPr>
              <a:t> (75 mainintaa)</a:t>
            </a:r>
          </a:p>
          <a:p>
            <a:pPr marL="442080" indent="-342900" defTabSz="765799" eaLnBrk="0" hangingPunct="0">
              <a:spcBef>
                <a:spcPct val="20000"/>
              </a:spcBef>
              <a:buClr>
                <a:schemeClr val="accent2"/>
              </a:buClr>
              <a:buSzPct val="70000"/>
              <a:buFont typeface="+mj-lt"/>
              <a:buAutoNum type="arabicPeriod" startAt="16"/>
            </a:pPr>
            <a:r>
              <a:rPr lang="fi-FI" sz="1600" err="1">
                <a:latin typeface="Calibri" pitchFamily="34" charset="0"/>
                <a:cs typeface="Times New Roman" pitchFamily="18" charset="0"/>
              </a:rPr>
              <a:t>Tecnotree</a:t>
            </a:r>
            <a:r>
              <a:rPr lang="fi-FI" sz="1600">
                <a:latin typeface="Calibri" pitchFamily="34" charset="0"/>
                <a:cs typeface="Times New Roman" pitchFamily="18" charset="0"/>
              </a:rPr>
              <a:t> (75 mainintaa)</a:t>
            </a:r>
          </a:p>
          <a:p>
            <a:pPr marL="442080" indent="-342900" defTabSz="765799" eaLnBrk="0" hangingPunct="0">
              <a:spcBef>
                <a:spcPct val="20000"/>
              </a:spcBef>
              <a:buClr>
                <a:schemeClr val="accent2"/>
              </a:buClr>
              <a:buSzPct val="70000"/>
              <a:buFont typeface="+mj-lt"/>
              <a:buAutoNum type="arabicPeriod" startAt="16"/>
            </a:pPr>
            <a:r>
              <a:rPr lang="fi-FI" sz="1600">
                <a:latin typeface="Calibri" pitchFamily="34" charset="0"/>
                <a:cs typeface="Times New Roman" pitchFamily="18" charset="0"/>
              </a:rPr>
              <a:t>Valmet (75 mainintaa)</a:t>
            </a:r>
          </a:p>
          <a:p>
            <a:pPr marL="442080" indent="-342900" defTabSz="765799" eaLnBrk="0" hangingPunct="0">
              <a:spcBef>
                <a:spcPct val="20000"/>
              </a:spcBef>
              <a:buClr>
                <a:schemeClr val="accent2"/>
              </a:buClr>
              <a:buSzPct val="70000"/>
              <a:buFont typeface="+mj-lt"/>
              <a:buAutoNum type="arabicPeriod" startAt="16"/>
            </a:pPr>
            <a:r>
              <a:rPr lang="fi-FI" sz="1600" err="1">
                <a:latin typeface="Calibri" pitchFamily="34" charset="0"/>
                <a:cs typeface="Times New Roman" pitchFamily="18" charset="0"/>
              </a:rPr>
              <a:t>Ponsse</a:t>
            </a:r>
            <a:r>
              <a:rPr lang="fi-FI" sz="1600">
                <a:latin typeface="Calibri" pitchFamily="34" charset="0"/>
                <a:cs typeface="Times New Roman" pitchFamily="18" charset="0"/>
              </a:rPr>
              <a:t> (69 mainintaa)</a:t>
            </a:r>
          </a:p>
          <a:p>
            <a:pPr marL="442080" indent="-342900" defTabSz="765799" eaLnBrk="0" hangingPunct="0">
              <a:spcBef>
                <a:spcPct val="20000"/>
              </a:spcBef>
              <a:buClr>
                <a:schemeClr val="accent2"/>
              </a:buClr>
              <a:buSzPct val="70000"/>
              <a:buFont typeface="+mj-lt"/>
              <a:buAutoNum type="arabicPeriod" startAt="16"/>
            </a:pPr>
            <a:r>
              <a:rPr lang="fi-FI" sz="1600">
                <a:latin typeface="Calibri" pitchFamily="34" charset="0"/>
                <a:cs typeface="Times New Roman" pitchFamily="18" charset="0"/>
              </a:rPr>
              <a:t>Marimekko (66 mainintaa)</a:t>
            </a:r>
          </a:p>
          <a:p>
            <a:pPr marL="442080" indent="-342900" defTabSz="765799" eaLnBrk="0" hangingPunct="0">
              <a:spcBef>
                <a:spcPct val="20000"/>
              </a:spcBef>
              <a:buClr>
                <a:schemeClr val="accent2"/>
              </a:buClr>
              <a:buSzPct val="70000"/>
              <a:buFont typeface="+mj-lt"/>
              <a:buAutoNum type="arabicPeriod" startAt="16"/>
            </a:pPr>
            <a:r>
              <a:rPr lang="fi-FI" sz="1600" err="1">
                <a:latin typeface="Calibri" pitchFamily="34" charset="0"/>
                <a:cs typeface="Times New Roman" pitchFamily="18" charset="0"/>
              </a:rPr>
              <a:t>Citycon</a:t>
            </a:r>
            <a:r>
              <a:rPr lang="fi-FI" sz="1600">
                <a:latin typeface="Calibri" pitchFamily="34" charset="0"/>
                <a:cs typeface="Times New Roman" pitchFamily="18" charset="0"/>
              </a:rPr>
              <a:t> (56 mainintaa)</a:t>
            </a:r>
          </a:p>
          <a:p>
            <a:pPr marL="99180" defTabSz="765799" eaLnBrk="0" hangingPunct="0">
              <a:spcBef>
                <a:spcPct val="20000"/>
              </a:spcBef>
              <a:buClr>
                <a:schemeClr val="accent2"/>
              </a:buClr>
              <a:buSzPct val="70000"/>
            </a:pPr>
            <a:endParaRPr lang="fi-FI" sz="1600">
              <a:latin typeface="Calibri" pitchFamily="34" charset="0"/>
              <a:cs typeface="Times New Roman" pitchFamily="18" charset="0"/>
            </a:endParaRPr>
          </a:p>
          <a:p>
            <a:pPr marL="99180" defTabSz="765799" eaLnBrk="0" hangingPunct="0">
              <a:spcBef>
                <a:spcPct val="20000"/>
              </a:spcBef>
              <a:buClr>
                <a:schemeClr val="accent2"/>
              </a:buClr>
              <a:buSzPct val="70000"/>
              <a:buFont typeface="Zapf Dingbats" charset="2"/>
              <a:buChar char="n"/>
            </a:pPr>
            <a:endParaRPr lang="fi-FI" sz="1600">
              <a:latin typeface="Calibri" pitchFamily="34" charset="0"/>
            </a:endParaRPr>
          </a:p>
          <a:p>
            <a:pPr marL="99180" defTabSz="765799">
              <a:spcBef>
                <a:spcPct val="20000"/>
              </a:spcBef>
            </a:pPr>
            <a:endParaRPr lang="fi-FI" sz="1600">
              <a:latin typeface="Calibri" pitchFamily="34" charset="0"/>
            </a:endParaRPr>
          </a:p>
        </p:txBody>
      </p:sp>
      <p:sp>
        <p:nvSpPr>
          <p:cNvPr id="5" name="Rectangle 6"/>
          <p:cNvSpPr>
            <a:spLocks noChangeArrowheads="1"/>
          </p:cNvSpPr>
          <p:nvPr/>
        </p:nvSpPr>
        <p:spPr bwMode="auto">
          <a:xfrm>
            <a:off x="551384" y="722649"/>
            <a:ext cx="8153400" cy="432048"/>
          </a:xfrm>
          <a:prstGeom prst="rect">
            <a:avLst/>
          </a:prstGeom>
          <a:noFill/>
          <a:ln w="9525">
            <a:noFill/>
            <a:miter lim="800000"/>
            <a:headEnd/>
            <a:tailEnd/>
          </a:ln>
        </p:spPr>
        <p:txBody>
          <a:bodyPr lIns="0" tIns="38308" rIns="76617" bIns="38308"/>
          <a:lstStyle/>
          <a:p>
            <a:pPr marL="99180" defTabSz="765799" eaLnBrk="0" hangingPunct="0">
              <a:spcBef>
                <a:spcPct val="20000"/>
              </a:spcBef>
              <a:buClr>
                <a:schemeClr val="accent2"/>
              </a:buClr>
              <a:buSzPct val="70000"/>
            </a:pPr>
            <a:r>
              <a:rPr lang="fi-FI" b="1">
                <a:latin typeface="Calibri" pitchFamily="34" charset="0"/>
                <a:cs typeface="Times New Roman" pitchFamily="18" charset="0"/>
              </a:rPr>
              <a:t>Tällä hetkellä kiinnostavimmat pörssiyhtiöt, 30 kiinnostavinta:</a:t>
            </a:r>
            <a:endParaRPr lang="fi-FI">
              <a:latin typeface="Calibri" pitchFamily="34" charset="0"/>
            </a:endParaRPr>
          </a:p>
        </p:txBody>
      </p:sp>
      <p:sp>
        <p:nvSpPr>
          <p:cNvPr id="9" name="Tekstiruutu 8">
            <a:extLst>
              <a:ext uri="{FF2B5EF4-FFF2-40B4-BE49-F238E27FC236}">
                <a16:creationId xmlns:a16="http://schemas.microsoft.com/office/drawing/2014/main" id="{E51E5DFA-5F42-4AE6-8612-59DC59478634}"/>
              </a:ext>
            </a:extLst>
          </p:cNvPr>
          <p:cNvSpPr txBox="1"/>
          <p:nvPr/>
        </p:nvSpPr>
        <p:spPr>
          <a:xfrm>
            <a:off x="9284925" y="1319553"/>
            <a:ext cx="2365977" cy="2771593"/>
          </a:xfrm>
          <a:prstGeom prst="rect">
            <a:avLst/>
          </a:prstGeom>
          <a:noFill/>
        </p:spPr>
        <p:txBody>
          <a:bodyPr wrap="square" rtlCol="0">
            <a:spAutoFit/>
          </a:bodyPr>
          <a:lstStyle/>
          <a:p>
            <a:pPr>
              <a:lnSpc>
                <a:spcPct val="150000"/>
              </a:lnSpc>
            </a:pPr>
            <a:r>
              <a:rPr lang="fi-FI" sz="900" b="1" i="1"/>
              <a:t>1/2021 Kiinnostavimmat pörssiyhtiöt, top10:</a:t>
            </a:r>
          </a:p>
          <a:p>
            <a:pPr marL="228600" indent="-228600">
              <a:lnSpc>
                <a:spcPct val="150000"/>
              </a:lnSpc>
              <a:buAutoNum type="arabicPeriod"/>
            </a:pPr>
            <a:r>
              <a:rPr lang="fi-FI" sz="900" i="1"/>
              <a:t>Sampo (799 mainintaa)</a:t>
            </a:r>
          </a:p>
          <a:p>
            <a:pPr marL="228600" indent="-228600">
              <a:lnSpc>
                <a:spcPct val="150000"/>
              </a:lnSpc>
              <a:buAutoNum type="arabicPeriod"/>
            </a:pPr>
            <a:r>
              <a:rPr lang="fi-FI" sz="900" i="1"/>
              <a:t>Fortum (792 mainintaa)</a:t>
            </a:r>
          </a:p>
          <a:p>
            <a:pPr marL="228600" indent="-228600">
              <a:lnSpc>
                <a:spcPct val="150000"/>
              </a:lnSpc>
              <a:buAutoNum type="arabicPeriod"/>
            </a:pPr>
            <a:r>
              <a:rPr lang="fi-FI" sz="900" i="1"/>
              <a:t>Nordea (517 mainintaa)</a:t>
            </a:r>
          </a:p>
          <a:p>
            <a:pPr marL="228600" indent="-228600">
              <a:lnSpc>
                <a:spcPct val="150000"/>
              </a:lnSpc>
              <a:buAutoNum type="arabicPeriod"/>
            </a:pPr>
            <a:r>
              <a:rPr lang="fi-FI" sz="900" i="1"/>
              <a:t>Neste (475 mainintaa)</a:t>
            </a:r>
          </a:p>
          <a:p>
            <a:pPr marL="228600" indent="-228600">
              <a:lnSpc>
                <a:spcPct val="150000"/>
              </a:lnSpc>
              <a:buAutoNum type="arabicPeriod"/>
            </a:pPr>
            <a:r>
              <a:rPr lang="fi-FI" sz="900" i="1" err="1"/>
              <a:t>Qt</a:t>
            </a:r>
            <a:r>
              <a:rPr lang="fi-FI" sz="900" i="1"/>
              <a:t> Group (317 mainintaa)</a:t>
            </a:r>
          </a:p>
          <a:p>
            <a:pPr marL="228600" indent="-228600">
              <a:lnSpc>
                <a:spcPct val="150000"/>
              </a:lnSpc>
              <a:buAutoNum type="arabicPeriod"/>
            </a:pPr>
            <a:r>
              <a:rPr lang="fi-FI" sz="900" i="1"/>
              <a:t>Kone (295 mainintaa)</a:t>
            </a:r>
          </a:p>
          <a:p>
            <a:pPr marL="228600" indent="-228600">
              <a:lnSpc>
                <a:spcPct val="150000"/>
              </a:lnSpc>
              <a:buAutoNum type="arabicPeriod"/>
            </a:pPr>
            <a:r>
              <a:rPr lang="fi-FI" sz="900" i="1"/>
              <a:t>Nokia (289 mainintaa)</a:t>
            </a:r>
          </a:p>
          <a:p>
            <a:pPr marL="228600" indent="-228600">
              <a:lnSpc>
                <a:spcPct val="150000"/>
              </a:lnSpc>
              <a:buAutoNum type="arabicPeriod"/>
            </a:pPr>
            <a:r>
              <a:rPr lang="fi-FI" sz="900" i="1"/>
              <a:t>UPM (261 mainintaa)</a:t>
            </a:r>
          </a:p>
          <a:p>
            <a:pPr marL="228600" indent="-228600">
              <a:lnSpc>
                <a:spcPct val="150000"/>
              </a:lnSpc>
              <a:buAutoNum type="arabicPeriod"/>
            </a:pPr>
            <a:r>
              <a:rPr lang="fi-FI" sz="900" i="1" err="1"/>
              <a:t>Harvia</a:t>
            </a:r>
            <a:r>
              <a:rPr lang="fi-FI" sz="900" i="1"/>
              <a:t> (218 mainintaa)</a:t>
            </a:r>
          </a:p>
          <a:p>
            <a:pPr marL="228600" indent="-228600">
              <a:lnSpc>
                <a:spcPct val="150000"/>
              </a:lnSpc>
              <a:buAutoNum type="arabicPeriod"/>
            </a:pPr>
            <a:r>
              <a:rPr lang="fi-FI" sz="900" i="1" err="1"/>
              <a:t>Revenio</a:t>
            </a:r>
            <a:r>
              <a:rPr lang="fi-FI" sz="900" i="1"/>
              <a:t> Group (208 mainintaa)</a:t>
            </a:r>
          </a:p>
          <a:p>
            <a:pPr>
              <a:lnSpc>
                <a:spcPct val="150000"/>
              </a:lnSpc>
            </a:pPr>
            <a:endParaRPr lang="fi-FI" sz="900" i="1"/>
          </a:p>
          <a:p>
            <a:pPr>
              <a:lnSpc>
                <a:spcPct val="150000"/>
              </a:lnSpc>
            </a:pPr>
            <a:endParaRPr lang="fi-FI" sz="900" i="1"/>
          </a:p>
        </p:txBody>
      </p:sp>
    </p:spTree>
    <p:extLst>
      <p:ext uri="{BB962C8B-B14F-4D97-AF65-F5344CB8AC3E}">
        <p14:creationId xmlns:p14="http://schemas.microsoft.com/office/powerpoint/2010/main" val="221350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9968A46-2511-4B8D-9E59-F1C0FB5D5223}"/>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303404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5EF969E-3296-4815-8081-395833F226E6}"/>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416749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E11BB-E208-40D7-978A-5F3A9E53D791}"/>
              </a:ext>
            </a:extLst>
          </p:cNvPr>
          <p:cNvSpPr txBox="1">
            <a:spLocks noChangeArrowheads="1"/>
          </p:cNvSpPr>
          <p:nvPr/>
        </p:nvSpPr>
        <p:spPr bwMode="auto">
          <a:xfrm>
            <a:off x="527050" y="692150"/>
            <a:ext cx="11137900" cy="5473567"/>
          </a:xfrm>
          <a:prstGeom prst="rect">
            <a:avLst/>
          </a:prstGeom>
          <a:gradFill>
            <a:gsLst>
              <a:gs pos="0">
                <a:schemeClr val="bg1"/>
              </a:gs>
              <a:gs pos="100000">
                <a:srgbClr val="008F86"/>
              </a:gs>
            </a:gsLst>
            <a:lin ang="5400000" scaled="1"/>
          </a:gradFill>
          <a:ln w="9525">
            <a:noFill/>
            <a:miter lim="800000"/>
            <a:headEnd/>
            <a:tailEnd/>
          </a:ln>
        </p:spPr>
        <p:txBody>
          <a:bodyPr vert="horz" wrap="square" lIns="91426" tIns="45713" rIns="91426" bIns="45713" numCol="1" anchor="ctr" anchorCtr="0" compatLnSpc="1">
            <a:prstTxWarp prst="textNoShape">
              <a:avLst/>
            </a:prstTxWarp>
          </a:bodyPr>
          <a:lstStyle/>
          <a:p>
            <a:pPr algn="ctr" defTabSz="914263">
              <a:defRPr/>
            </a:pPr>
            <a:r>
              <a:rPr lang="fi-FI" sz="3200" kern="0">
                <a:latin typeface="Calibri" pitchFamily="34" charset="0"/>
              </a:rPr>
              <a:t>MUUTOKSET SIJOITTAMISESSA</a:t>
            </a:r>
          </a:p>
          <a:p>
            <a:pPr algn="ctr" defTabSz="914263">
              <a:buFont typeface="Wingdings" pitchFamily="2" charset="2"/>
              <a:buChar char="§"/>
              <a:defRPr/>
            </a:pPr>
            <a:endParaRPr lang="fi-FI" sz="1300" kern="0">
              <a:latin typeface="Calibri" pitchFamily="34" charset="0"/>
            </a:endParaRPr>
          </a:p>
          <a:p>
            <a:pPr algn="ctr" defTabSz="914263">
              <a:buFont typeface="Wingdings" pitchFamily="2" charset="2"/>
              <a:buChar char="§"/>
              <a:defRPr/>
            </a:pPr>
            <a:r>
              <a:rPr lang="fi-FI" sz="1300" kern="0">
                <a:latin typeface="Calibri" pitchFamily="34" charset="0"/>
              </a:rPr>
              <a:t>Onko omistuksissasi/sijoituksissasi tapahtunut muutoksia viimeisen 6 kk aikana? </a:t>
            </a:r>
          </a:p>
          <a:p>
            <a:pPr algn="ctr" defTabSz="914263">
              <a:defRPr/>
            </a:pPr>
            <a:r>
              <a:rPr lang="fi-FI" sz="1300" kern="0">
                <a:latin typeface="Calibri" pitchFamily="34" charset="0"/>
              </a:rPr>
              <a:t>(Kysymys kysyttiin vastaajilta, jotka ovat sijoittaneet tällä hetkellä tai aiemmin ko. sijoituskohteeseen)</a:t>
            </a:r>
          </a:p>
          <a:p>
            <a:pPr algn="ctr" defTabSz="914263">
              <a:buFont typeface="Wingdings" pitchFamily="2" charset="2"/>
              <a:buChar char="§"/>
              <a:defRPr/>
            </a:pPr>
            <a:r>
              <a:rPr lang="fi-FI" sz="1300" kern="0">
                <a:latin typeface="Calibri" pitchFamily="34" charset="0"/>
              </a:rPr>
              <a:t>Miten arvioit omistuksen muuttuvan omalla kohdallasi tulevan 6 kk aikana?</a:t>
            </a:r>
          </a:p>
          <a:p>
            <a:pPr algn="ctr" defTabSz="914263">
              <a:defRPr/>
            </a:pPr>
            <a:endParaRPr lang="fi-FI" sz="1300" kern="0">
              <a:latin typeface="Calibri" pitchFamily="34" charset="0"/>
              <a:ea typeface="+mj-ea"/>
              <a:cs typeface="+mj-cs"/>
            </a:endParaRPr>
          </a:p>
        </p:txBody>
      </p:sp>
      <p:sp>
        <p:nvSpPr>
          <p:cNvPr id="20483" name="Rectangle 2"/>
          <p:cNvSpPr>
            <a:spLocks noChangeArrowheads="1"/>
          </p:cNvSpPr>
          <p:nvPr/>
        </p:nvSpPr>
        <p:spPr bwMode="auto">
          <a:xfrm>
            <a:off x="1981203" y="1220325"/>
            <a:ext cx="2971800" cy="4874559"/>
          </a:xfrm>
          <a:prstGeom prst="rect">
            <a:avLst/>
          </a:prstGeom>
          <a:noFill/>
          <a:ln w="9525">
            <a:noFill/>
            <a:miter lim="800000"/>
            <a:headEnd/>
            <a:tailEnd/>
          </a:ln>
        </p:spPr>
        <p:txBody>
          <a:bodyPr lIns="0" tIns="38308" rIns="76617" bIns="38308"/>
          <a:lstStyle/>
          <a:p>
            <a:pPr marL="287784" indent="-287784" defTabSz="765799" eaLnBrk="0" hangingPunct="0">
              <a:lnSpc>
                <a:spcPct val="90000"/>
              </a:lnSpc>
              <a:spcBef>
                <a:spcPct val="20000"/>
              </a:spcBef>
              <a:buClr>
                <a:schemeClr val="accent2"/>
              </a:buClr>
              <a:buSzPct val="70000"/>
              <a:buFont typeface="Zapf Dingbats" charset="2"/>
              <a:buChar char="n"/>
            </a:pPr>
            <a:endParaRPr lang="fi-FI" sz="1100"/>
          </a:p>
          <a:p>
            <a:pPr marL="287784" indent="-287784" defTabSz="765799" eaLnBrk="0" hangingPunct="0">
              <a:lnSpc>
                <a:spcPct val="90000"/>
              </a:lnSpc>
              <a:spcBef>
                <a:spcPct val="20000"/>
              </a:spcBef>
              <a:buClr>
                <a:schemeClr val="accent2"/>
              </a:buClr>
              <a:buSzPct val="70000"/>
              <a:buFont typeface="Zapf Dingbats" charset="2"/>
              <a:buChar char="n"/>
            </a:pPr>
            <a:endParaRPr lang="fi-FI" sz="1100"/>
          </a:p>
        </p:txBody>
      </p:sp>
    </p:spTree>
    <p:extLst>
      <p:ext uri="{BB962C8B-B14F-4D97-AF65-F5344CB8AC3E}">
        <p14:creationId xmlns:p14="http://schemas.microsoft.com/office/powerpoint/2010/main" val="69372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07889EE-6B56-418B-9105-5E60489448D6}"/>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2309761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6BCA7C0-4360-4905-AF2E-3F9CA11308BE}"/>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409961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7CEAD5D-4CBE-43A6-9EFC-2A8FA8C44D0C}"/>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88628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A504AC3-EEA0-4A50-B4C9-E17135F4D7BB}"/>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16848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31126ABF-7482-4AE6-8ADB-3991ED795804}"/>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426139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527050" y="692150"/>
            <a:ext cx="11137900" cy="5371193"/>
          </a:xfrm>
          <a:prstGeom prst="rect">
            <a:avLst/>
          </a:prstGeom>
          <a:noFill/>
          <a:ln w="9525">
            <a:noFill/>
            <a:miter lim="800000"/>
            <a:headEnd/>
            <a:tailEnd/>
          </a:ln>
        </p:spPr>
        <p:txBody>
          <a:bodyPr lIns="0" tIns="38308" rIns="76617" bIns="38308"/>
          <a:lstStyle/>
          <a:p>
            <a:pPr marL="99180" defTabSz="765799" eaLnBrk="0" hangingPunct="0">
              <a:spcBef>
                <a:spcPct val="20000"/>
              </a:spcBef>
              <a:buClr>
                <a:schemeClr val="accent2"/>
              </a:buClr>
              <a:buSzPct val="70000"/>
            </a:pPr>
            <a:r>
              <a:rPr lang="fi-FI" sz="2800">
                <a:latin typeface="Calibri" pitchFamily="34" charset="0"/>
                <a:cs typeface="Times New Roman" pitchFamily="18" charset="0"/>
              </a:rPr>
              <a:t>Johdanto</a:t>
            </a:r>
          </a:p>
          <a:p>
            <a:pPr marL="99180" defTabSz="765799" eaLnBrk="0" hangingPunct="0">
              <a:spcBef>
                <a:spcPct val="20000"/>
              </a:spcBef>
              <a:buClr>
                <a:schemeClr val="accent2"/>
              </a:buClr>
              <a:buSzPct val="70000"/>
            </a:pPr>
            <a:endParaRPr lang="fi-FI" sz="1600">
              <a:latin typeface="Calibri" pitchFamily="34" charset="0"/>
              <a:cs typeface="Times New Roman" pitchFamily="18" charset="0"/>
            </a:endParaRPr>
          </a:p>
          <a:p>
            <a:pPr marL="99180" defTabSz="765799" eaLnBrk="0" hangingPunct="0">
              <a:spcBef>
                <a:spcPct val="20000"/>
              </a:spcBef>
              <a:buClr>
                <a:schemeClr val="accent2"/>
              </a:buClr>
              <a:buSzPct val="70000"/>
            </a:pPr>
            <a:r>
              <a:rPr lang="fi-FI">
                <a:latin typeface="Calibri" pitchFamily="34" charset="0"/>
                <a:cs typeface="Times New Roman" pitchFamily="18" charset="0"/>
              </a:rPr>
              <a:t>Tämän tutkimuksen on tehnyt Tietoykkönen Oy Suomen Osakesäästäjien, Suomen Pörssisäätiön ja Viisas Raha -talouslehden toimeksiannosta. Tutkimuksen tarkoituksena on selvittää yksityissijoittajien sijoituskäyttäytymistä ja heidän näkemyksiään talouden ja sijoitusmarkkinoiden kehityksestä. Tutkimuksen kohderyhmänä ovat Suomen Osakesäästäjien jäsenet sekä Suomen Pörssisäätiön sähköisen uutiskirjeen tilaajat. </a:t>
            </a:r>
          </a:p>
          <a:p>
            <a:pPr marL="99180" defTabSz="765799" eaLnBrk="0" hangingPunct="0">
              <a:spcBef>
                <a:spcPct val="20000"/>
              </a:spcBef>
              <a:buClr>
                <a:schemeClr val="accent2"/>
              </a:buClr>
              <a:buSzPct val="70000"/>
            </a:pPr>
            <a:endParaRPr lang="fi-FI">
              <a:latin typeface="Calibri" pitchFamily="34" charset="0"/>
              <a:cs typeface="Times New Roman" pitchFamily="18" charset="0"/>
            </a:endParaRPr>
          </a:p>
          <a:p>
            <a:pPr marL="99180" defTabSz="765799" eaLnBrk="0" hangingPunct="0">
              <a:spcBef>
                <a:spcPct val="20000"/>
              </a:spcBef>
              <a:buClr>
                <a:schemeClr val="accent2"/>
              </a:buClr>
              <a:buSzPct val="70000"/>
            </a:pPr>
            <a:r>
              <a:rPr lang="fi-FI">
                <a:latin typeface="Calibri" pitchFamily="34" charset="0"/>
                <a:cs typeface="Times New Roman" pitchFamily="18" charset="0"/>
              </a:rPr>
              <a:t>Aineisto kerättiin internetin välityksellä 7. - 17.10.2021. Kohderyhmälle lähetettiin sähköpostitse kutsu osallistua tutkimukseen. Kutsuja Suomen Osakesäästäjien jäsenille ja Suomen Pörssisäätiön uutiskirjeen tilaajille lähetettiin yhteensä 37 349 kpl, lisäksi lähetettiin yksi muistutus. Määräaikaan mennessä saatiin yhteensä 3 156 hyväksytysti täytettyä vastausta, jolloin vastausprosentiksi muodostui 8,5%. </a:t>
            </a:r>
          </a:p>
          <a:p>
            <a:pPr marL="99180" defTabSz="765799" eaLnBrk="0" hangingPunct="0">
              <a:spcBef>
                <a:spcPct val="20000"/>
              </a:spcBef>
              <a:buClr>
                <a:schemeClr val="accent2"/>
              </a:buClr>
              <a:buSzPct val="70000"/>
            </a:pPr>
            <a:endParaRPr lang="fi-FI">
              <a:latin typeface="Calibri" pitchFamily="34" charset="0"/>
              <a:cs typeface="Times New Roman" pitchFamily="18" charset="0"/>
            </a:endParaRPr>
          </a:p>
          <a:p>
            <a:pPr marL="99180" defTabSz="765799" eaLnBrk="0" hangingPunct="0">
              <a:spcBef>
                <a:spcPct val="20000"/>
              </a:spcBef>
              <a:buClr>
                <a:schemeClr val="accent2"/>
              </a:buClr>
              <a:buSzPct val="70000"/>
            </a:pPr>
            <a:r>
              <a:rPr lang="fi-FI">
                <a:latin typeface="Calibri" pitchFamily="34" charset="0"/>
                <a:cs typeface="Times New Roman" pitchFamily="18" charset="0"/>
              </a:rPr>
              <a:t>Tutkimuksen eri vaiheiden (suunnittelu/tiedonkeruu/analysointi) laadunhallinta noudattaa SFS-ISO 20252 laatustandardia.</a:t>
            </a:r>
          </a:p>
          <a:p>
            <a:pPr marL="99180" defTabSz="765799" eaLnBrk="0" hangingPunct="0">
              <a:spcBef>
                <a:spcPct val="20000"/>
              </a:spcBef>
              <a:buClr>
                <a:schemeClr val="accent2"/>
              </a:buClr>
              <a:buSzPct val="70000"/>
            </a:pPr>
            <a:endParaRPr lang="fi-FI">
              <a:latin typeface="Calibri" pitchFamily="34" charset="0"/>
              <a:cs typeface="Times New Roman" pitchFamily="18" charset="0"/>
            </a:endParaRPr>
          </a:p>
          <a:p>
            <a:pPr marL="99180" defTabSz="765799" eaLnBrk="0" hangingPunct="0">
              <a:spcBef>
                <a:spcPct val="20000"/>
              </a:spcBef>
              <a:buClr>
                <a:schemeClr val="accent2"/>
              </a:buClr>
              <a:buSzPct val="70000"/>
            </a:pPr>
            <a:endParaRPr lang="fi-FI" sz="1600">
              <a:latin typeface="Calibri" pitchFamily="34" charset="0"/>
              <a:cs typeface="Tahoma" charset="0"/>
            </a:endParaRPr>
          </a:p>
          <a:p>
            <a:pPr marL="99180" defTabSz="765799" eaLnBrk="0" hangingPunct="0">
              <a:spcBef>
                <a:spcPct val="20000"/>
              </a:spcBef>
              <a:buClr>
                <a:schemeClr val="accent2"/>
              </a:buClr>
              <a:buSzPct val="70000"/>
            </a:pPr>
            <a:endParaRPr lang="fi-FI" sz="1600">
              <a:latin typeface="Calibri" pitchFamily="34" charset="0"/>
              <a:cs typeface="Times New Roman" pitchFamily="18" charset="0"/>
            </a:endParaRPr>
          </a:p>
          <a:p>
            <a:pPr marL="99180" defTabSz="765799" eaLnBrk="0" hangingPunct="0">
              <a:spcBef>
                <a:spcPct val="20000"/>
              </a:spcBef>
              <a:buClr>
                <a:schemeClr val="accent2"/>
              </a:buClr>
              <a:buSzPct val="70000"/>
              <a:buFont typeface="Zapf Dingbats" charset="2"/>
              <a:buChar char="n"/>
            </a:pPr>
            <a:endParaRPr lang="fi-FI" sz="1600">
              <a:latin typeface="Calibri" pitchFamily="34" charset="0"/>
            </a:endParaRPr>
          </a:p>
          <a:p>
            <a:pPr marL="99180" defTabSz="765799">
              <a:spcBef>
                <a:spcPct val="20000"/>
              </a:spcBef>
            </a:pPr>
            <a:endParaRPr lang="fi-FI" sz="1600">
              <a:latin typeface="Calibri" pitchFamily="34" charset="0"/>
            </a:endParaRPr>
          </a:p>
        </p:txBody>
      </p:sp>
    </p:spTree>
    <p:extLst>
      <p:ext uri="{BB962C8B-B14F-4D97-AF65-F5344CB8AC3E}">
        <p14:creationId xmlns:p14="http://schemas.microsoft.com/office/powerpoint/2010/main" val="194373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F85D43BF-0F10-450D-82A0-744BA0A9A1B5}"/>
              </a:ext>
            </a:extLst>
          </p:cNvPr>
          <p:cNvSpPr txBox="1">
            <a:spLocks noChangeArrowheads="1"/>
          </p:cNvSpPr>
          <p:nvPr/>
        </p:nvSpPr>
        <p:spPr bwMode="auto">
          <a:xfrm>
            <a:off x="527050" y="692150"/>
            <a:ext cx="11137900" cy="5473567"/>
          </a:xfrm>
          <a:prstGeom prst="rect">
            <a:avLst/>
          </a:prstGeom>
          <a:gradFill>
            <a:gsLst>
              <a:gs pos="0">
                <a:schemeClr val="bg1"/>
              </a:gs>
              <a:gs pos="100000">
                <a:srgbClr val="008F86"/>
              </a:gs>
            </a:gsLst>
            <a:lin ang="5400000" scaled="1"/>
          </a:gradFill>
          <a:ln w="9525">
            <a:noFill/>
            <a:miter lim="800000"/>
            <a:headEnd/>
            <a:tailEnd/>
          </a:ln>
        </p:spPr>
        <p:txBody>
          <a:bodyPr vert="horz" wrap="square" lIns="91426" tIns="45713" rIns="91426" bIns="45713" numCol="1" anchor="ctr" anchorCtr="0" compatLnSpc="1">
            <a:prstTxWarp prst="textNoShape">
              <a:avLst/>
            </a:prstTxWarp>
          </a:bodyPr>
          <a:lstStyle/>
          <a:p>
            <a:pPr algn="ctr" defTabSz="914263">
              <a:defRPr/>
            </a:pPr>
            <a:r>
              <a:rPr lang="fi-FI" sz="3200" kern="0">
                <a:latin typeface="Calibri" pitchFamily="34" charset="0"/>
              </a:rPr>
              <a:t>TULEVAISUUDEN NÄKYMÄT</a:t>
            </a:r>
          </a:p>
          <a:p>
            <a:pPr algn="ctr" defTabSz="914263">
              <a:buFont typeface="Wingdings" pitchFamily="2" charset="2"/>
              <a:buChar char="§"/>
              <a:defRPr/>
            </a:pPr>
            <a:endParaRPr lang="fi-FI" sz="1300" kern="0">
              <a:latin typeface="Calibri" pitchFamily="34" charset="0"/>
            </a:endParaRPr>
          </a:p>
          <a:p>
            <a:pPr algn="ctr" defTabSz="914263">
              <a:buFont typeface="Wingdings" pitchFamily="2" charset="2"/>
              <a:buChar char="§"/>
              <a:defRPr/>
            </a:pPr>
            <a:r>
              <a:rPr lang="fi-FI" sz="1300" kern="0">
                <a:latin typeface="Calibri" pitchFamily="34" charset="0"/>
              </a:rPr>
              <a:t>Miten uskot osakekurssien kehittyvän seuraavien 6 kk aikana?</a:t>
            </a:r>
          </a:p>
          <a:p>
            <a:pPr algn="ctr" defTabSz="914263">
              <a:buFont typeface="Wingdings" pitchFamily="2" charset="2"/>
              <a:buChar char="§"/>
              <a:defRPr/>
            </a:pPr>
            <a:r>
              <a:rPr lang="fi-FI" sz="1300" kern="0">
                <a:latin typeface="Calibri" pitchFamily="34" charset="0"/>
              </a:rPr>
              <a:t>Miten arvioit oman taloutesi (tulot, käytettävissä olevat varat) kehittyvän seuraavan 6 kk aikana?</a:t>
            </a:r>
          </a:p>
          <a:p>
            <a:pPr algn="ctr" defTabSz="914263">
              <a:buFont typeface="Wingdings" pitchFamily="2" charset="2"/>
              <a:buChar char="§"/>
              <a:defRPr/>
            </a:pPr>
            <a:r>
              <a:rPr lang="fi-FI" sz="1300" kern="0">
                <a:latin typeface="Calibri" pitchFamily="34" charset="0"/>
              </a:rPr>
              <a:t>Miten arvioit Suomen kansantalouden kehittyvän seuraavan 6 kk aikana?</a:t>
            </a:r>
          </a:p>
          <a:p>
            <a:pPr algn="ctr" defTabSz="914263">
              <a:buFont typeface="Wingdings" pitchFamily="2" charset="2"/>
              <a:buChar char="§"/>
              <a:defRPr/>
            </a:pPr>
            <a:r>
              <a:rPr lang="fi-FI" sz="1300" kern="0">
                <a:latin typeface="Calibri" pitchFamily="34" charset="0"/>
              </a:rPr>
              <a:t>Entä miten arvioit maailmantalouden kehittyvän seuraavan 6 kk aikana?</a:t>
            </a:r>
          </a:p>
          <a:p>
            <a:pPr algn="ctr" defTabSz="914263">
              <a:defRPr/>
            </a:pPr>
            <a:endParaRPr lang="fi-FI" sz="1300" kern="0">
              <a:latin typeface="Calibri" pitchFamily="34" charset="0"/>
              <a:ea typeface="+mj-ea"/>
              <a:cs typeface="+mj-cs"/>
            </a:endParaRPr>
          </a:p>
        </p:txBody>
      </p:sp>
    </p:spTree>
    <p:extLst>
      <p:ext uri="{BB962C8B-B14F-4D97-AF65-F5344CB8AC3E}">
        <p14:creationId xmlns:p14="http://schemas.microsoft.com/office/powerpoint/2010/main" val="423218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B37C39E-5BAD-4D2D-B2AC-61CFDA246417}"/>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3989577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5700622-0DBC-4332-9388-EF43ACC103E4}"/>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2511986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218B3BF9-A161-4CF7-8C56-E61F9120BFFC}"/>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3905702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9787371-503D-4B79-97B3-37251633D1C0}"/>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1008665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1F41FF4-B2A5-4909-A881-D9003DF26782}"/>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315468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4BF5773D-6D73-4EF4-AD46-1A9A7FBA51C8}"/>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2044704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8C3750E-9C1E-461C-B40A-689D2DBC655B}"/>
              </a:ext>
            </a:extLst>
          </p:cNvPr>
          <p:cNvSpPr txBox="1">
            <a:spLocks noChangeArrowheads="1"/>
          </p:cNvSpPr>
          <p:nvPr/>
        </p:nvSpPr>
        <p:spPr bwMode="auto">
          <a:xfrm>
            <a:off x="527050" y="692150"/>
            <a:ext cx="11137900" cy="5473567"/>
          </a:xfrm>
          <a:prstGeom prst="rect">
            <a:avLst/>
          </a:prstGeom>
          <a:gradFill>
            <a:gsLst>
              <a:gs pos="0">
                <a:schemeClr val="bg1"/>
              </a:gs>
              <a:gs pos="100000">
                <a:srgbClr val="008F86"/>
              </a:gs>
            </a:gsLst>
            <a:lin ang="5400000" scaled="1"/>
          </a:gradFill>
          <a:ln w="9525">
            <a:noFill/>
            <a:miter lim="800000"/>
            <a:headEnd/>
            <a:tailEnd/>
          </a:ln>
        </p:spPr>
        <p:txBody>
          <a:bodyPr vert="horz" wrap="square" lIns="91426" tIns="45713" rIns="91426" bIns="45713" numCol="1" anchor="ctr" anchorCtr="0" compatLnSpc="1">
            <a:prstTxWarp prst="textNoShape">
              <a:avLst/>
            </a:prstTxWarp>
          </a:bodyPr>
          <a:lstStyle/>
          <a:p>
            <a:pPr algn="ctr" defTabSz="914263">
              <a:defRPr/>
            </a:pPr>
            <a:r>
              <a:rPr lang="fi-FI" sz="3200" kern="0">
                <a:latin typeface="Calibri" pitchFamily="34" charset="0"/>
              </a:rPr>
              <a:t>VAIHTUVAT KYSYMYKSET 2/2021</a:t>
            </a:r>
          </a:p>
          <a:p>
            <a:pPr algn="ctr" defTabSz="914263">
              <a:buFont typeface="Wingdings" pitchFamily="2" charset="2"/>
              <a:buChar char="§"/>
              <a:defRPr/>
            </a:pPr>
            <a:endParaRPr lang="fi-FI" sz="1300" kern="0">
              <a:latin typeface="Calibri" pitchFamily="34" charset="0"/>
            </a:endParaRPr>
          </a:p>
          <a:p>
            <a:pPr algn="ctr" defTabSz="914263">
              <a:buFont typeface="Wingdings" pitchFamily="2" charset="2"/>
              <a:buChar char="§"/>
              <a:defRPr/>
            </a:pPr>
            <a:r>
              <a:rPr lang="fi-FI" sz="1300" kern="0">
                <a:latin typeface="Calibri" pitchFamily="34" charset="0"/>
              </a:rPr>
              <a:t>Minkä kouluarvosanan 4-10 antaisit hallitukselle ja eduskunnalle seuraavien sijoittamisen toimintaympäristöön liittyvien asioiden hoitamisesta?</a:t>
            </a:r>
          </a:p>
          <a:p>
            <a:pPr algn="ctr" defTabSz="914263">
              <a:buFont typeface="Wingdings" pitchFamily="2" charset="2"/>
              <a:buChar char="§"/>
              <a:defRPr/>
            </a:pPr>
            <a:r>
              <a:rPr lang="fi-FI" sz="1300" kern="0">
                <a:latin typeface="Calibri" pitchFamily="34" charset="0"/>
              </a:rPr>
              <a:t>Mitä seuraavista vastuullisuusnäkökulmista pidät sijoittaessasi tärkeimpänä eli mitkä tekijät vaikuttavat sijoituspäätökseesi eniten/mihin kiinnität huomiota eniten?</a:t>
            </a:r>
          </a:p>
          <a:p>
            <a:pPr algn="ctr" defTabSz="914263">
              <a:buFont typeface="Wingdings" pitchFamily="2" charset="2"/>
              <a:buChar char="§"/>
              <a:defRPr/>
            </a:pPr>
            <a:r>
              <a:rPr lang="fi-FI" sz="1300" kern="0">
                <a:latin typeface="Calibri" pitchFamily="34" charset="0"/>
              </a:rPr>
              <a:t>Mikäli vastuullista sijoittamista halutaan edistää, niin mitä seuraavista pitäisi lainsäädännöllä parantaa? Voit valita useitakin vaihtoehtoja.</a:t>
            </a:r>
          </a:p>
        </p:txBody>
      </p:sp>
    </p:spTree>
    <p:extLst>
      <p:ext uri="{BB962C8B-B14F-4D97-AF65-F5344CB8AC3E}">
        <p14:creationId xmlns:p14="http://schemas.microsoft.com/office/powerpoint/2010/main" val="37032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2C717EB-FEB3-46A0-8528-34AE97D8DD83}"/>
              </a:ext>
            </a:extLst>
          </p:cNvPr>
          <p:cNvPicPr>
            <a:picLocks noChangeAspect="1"/>
          </p:cNvPicPr>
          <p:nvPr/>
        </p:nvPicPr>
        <p:blipFill>
          <a:blip r:embed="rId2"/>
          <a:stretch>
            <a:fillRect/>
          </a:stretch>
        </p:blipFill>
        <p:spPr>
          <a:xfrm>
            <a:off x="1919288" y="692150"/>
            <a:ext cx="8353425" cy="5461435"/>
          </a:xfrm>
          <a:prstGeom prst="rect">
            <a:avLst/>
          </a:prstGeom>
        </p:spPr>
      </p:pic>
    </p:spTree>
    <p:extLst>
      <p:ext uri="{BB962C8B-B14F-4D97-AF65-F5344CB8AC3E}">
        <p14:creationId xmlns:p14="http://schemas.microsoft.com/office/powerpoint/2010/main" val="1926530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26DA46E-528F-4B21-B2B8-463BD012B20E}"/>
              </a:ext>
            </a:extLst>
          </p:cNvPr>
          <p:cNvPicPr>
            <a:picLocks noChangeAspect="1"/>
          </p:cNvPicPr>
          <p:nvPr/>
        </p:nvPicPr>
        <p:blipFill>
          <a:blip r:embed="rId2"/>
          <a:stretch>
            <a:fillRect/>
          </a:stretch>
        </p:blipFill>
        <p:spPr>
          <a:xfrm>
            <a:off x="1919288" y="692150"/>
            <a:ext cx="8372185" cy="5473700"/>
          </a:xfrm>
          <a:prstGeom prst="rect">
            <a:avLst/>
          </a:prstGeom>
        </p:spPr>
      </p:pic>
    </p:spTree>
    <p:extLst>
      <p:ext uri="{BB962C8B-B14F-4D97-AF65-F5344CB8AC3E}">
        <p14:creationId xmlns:p14="http://schemas.microsoft.com/office/powerpoint/2010/main" val="243241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527050" y="692696"/>
            <a:ext cx="7729190" cy="5760640"/>
          </a:xfrm>
          <a:prstGeom prst="rect">
            <a:avLst/>
          </a:prstGeom>
          <a:noFill/>
          <a:ln w="9525">
            <a:noFill/>
            <a:miter lim="800000"/>
            <a:headEnd/>
            <a:tailEnd/>
          </a:ln>
        </p:spPr>
        <p:txBody>
          <a:bodyPr lIns="0" tIns="38308" rIns="76617" bIns="38308"/>
          <a:lstStyle/>
          <a:p>
            <a:pPr marL="99180" defTabSz="765799" eaLnBrk="0" hangingPunct="0">
              <a:spcBef>
                <a:spcPct val="20000"/>
              </a:spcBef>
              <a:buClr>
                <a:schemeClr val="accent2"/>
              </a:buClr>
              <a:buSzPct val="70000"/>
            </a:pPr>
            <a:r>
              <a:rPr lang="fi-FI" sz="2800">
                <a:latin typeface="Calibri" pitchFamily="34" charset="0"/>
                <a:cs typeface="Times New Roman" pitchFamily="18" charset="0"/>
              </a:rPr>
              <a:t>Tulosten yhteenveto</a:t>
            </a:r>
          </a:p>
          <a:p>
            <a:pPr marL="99180" defTabSz="765799" eaLnBrk="0" hangingPunct="0">
              <a:spcBef>
                <a:spcPct val="20000"/>
              </a:spcBef>
              <a:buClr>
                <a:schemeClr val="accent2"/>
              </a:buClr>
              <a:buSzPct val="70000"/>
            </a:pPr>
            <a:endParaRPr lang="fi-FI" sz="800">
              <a:latin typeface="Calibri" pitchFamily="34" charset="0"/>
              <a:cs typeface="Times New Roman" pitchFamily="18" charset="0"/>
            </a:endParaRPr>
          </a:p>
          <a:p>
            <a:pPr marL="384930" indent="-285750" defTabSz="765799" eaLnBrk="0" hangingPunct="0">
              <a:spcBef>
                <a:spcPct val="20000"/>
              </a:spcBef>
              <a:buClr>
                <a:schemeClr val="accent2"/>
              </a:buClr>
              <a:buSzPct val="70000"/>
              <a:buFont typeface="Arial" panose="020B0604020202020204" pitchFamily="34" charset="0"/>
              <a:buChar char="•"/>
            </a:pPr>
            <a:r>
              <a:rPr lang="fi-FI" sz="1400">
                <a:latin typeface="Calibri" pitchFamily="34" charset="0"/>
                <a:cs typeface="Times New Roman" pitchFamily="18" charset="0"/>
              </a:rPr>
              <a:t>Vastaajista 68% kertoi kasvattaneensa pörssiosakesijoituksiaan viimeisen 6 kk aikana, pörssiosakesijoituksia vähentäneitä oli 14%.</a:t>
            </a:r>
          </a:p>
          <a:p>
            <a:pPr marL="384930" indent="-285750" defTabSz="765799" eaLnBrk="0" hangingPunct="0">
              <a:spcBef>
                <a:spcPct val="20000"/>
              </a:spcBef>
              <a:buClr>
                <a:schemeClr val="accent2"/>
              </a:buClr>
              <a:buSzPct val="70000"/>
              <a:buFont typeface="Arial" panose="020B0604020202020204" pitchFamily="34" charset="0"/>
              <a:buChar char="•"/>
            </a:pPr>
            <a:endParaRPr lang="fi-FI" sz="1400">
              <a:latin typeface="Calibri" pitchFamily="34" charset="0"/>
              <a:cs typeface="Times New Roman" pitchFamily="18" charset="0"/>
            </a:endParaRPr>
          </a:p>
          <a:p>
            <a:pPr marL="384930" indent="-285750" defTabSz="765799" eaLnBrk="0" hangingPunct="0">
              <a:spcBef>
                <a:spcPct val="20000"/>
              </a:spcBef>
              <a:buClr>
                <a:schemeClr val="accent2"/>
              </a:buClr>
              <a:buSzPct val="70000"/>
              <a:buFont typeface="Arial" panose="020B0604020202020204" pitchFamily="34" charset="0"/>
              <a:buChar char="•"/>
            </a:pPr>
            <a:r>
              <a:rPr lang="fi-FI" sz="1400">
                <a:latin typeface="Calibri" pitchFamily="34" charset="0"/>
                <a:cs typeface="Times New Roman" pitchFamily="18" charset="0"/>
              </a:rPr>
              <a:t>Vastaajista 66% aikoo kasvattaa pörssiosakesijoituksiaan myös tulevan 6 kk aikana. Vastaajista 10% arvioi puolestaan vähentävänsä pörssiosakkeiden osuutta salkussa tulevan 6 kk aikana. </a:t>
            </a:r>
          </a:p>
          <a:p>
            <a:pPr marL="384930" indent="-285750" defTabSz="765799" eaLnBrk="0" hangingPunct="0">
              <a:spcBef>
                <a:spcPct val="20000"/>
              </a:spcBef>
              <a:buClr>
                <a:schemeClr val="accent2"/>
              </a:buClr>
              <a:buSzPct val="70000"/>
              <a:buFont typeface="Arial" panose="020B0604020202020204" pitchFamily="34" charset="0"/>
              <a:buChar char="•"/>
            </a:pPr>
            <a:endParaRPr lang="fi-FI" sz="1400">
              <a:latin typeface="Calibri" pitchFamily="34" charset="0"/>
              <a:cs typeface="Times New Roman" pitchFamily="18" charset="0"/>
            </a:endParaRPr>
          </a:p>
          <a:p>
            <a:pPr marL="384930" indent="-285750" defTabSz="765799" eaLnBrk="0" hangingPunct="0">
              <a:spcBef>
                <a:spcPct val="20000"/>
              </a:spcBef>
              <a:buClr>
                <a:schemeClr val="accent2"/>
              </a:buClr>
              <a:buSzPct val="70000"/>
              <a:buFont typeface="Arial" panose="020B0604020202020204" pitchFamily="34" charset="0"/>
              <a:buChar char="•"/>
            </a:pPr>
            <a:r>
              <a:rPr lang="fi-FI" sz="1400">
                <a:latin typeface="Calibri" pitchFamily="34" charset="0"/>
                <a:cs typeface="Times New Roman" pitchFamily="18" charset="0"/>
              </a:rPr>
              <a:t>Vastaajista 32% uskoo osakekurssien nousevan seuraavien 6 kk aikana. Vastaajista kolmannes (33%) arvioi osakemarkkinoiden pysyvän ennallaan ja 35 prosenttia vastaajista arvioi osakekurssien laskevan tulevan puolen vuoden aikana.</a:t>
            </a:r>
          </a:p>
          <a:p>
            <a:pPr marL="384930" indent="-285750" defTabSz="765799" eaLnBrk="0" hangingPunct="0">
              <a:spcBef>
                <a:spcPct val="20000"/>
              </a:spcBef>
              <a:buClr>
                <a:schemeClr val="accent2"/>
              </a:buClr>
              <a:buSzPct val="70000"/>
              <a:buFont typeface="Arial" panose="020B0604020202020204" pitchFamily="34" charset="0"/>
              <a:buChar char="•"/>
            </a:pPr>
            <a:endParaRPr lang="fi-FI" sz="1400">
              <a:latin typeface="Calibri" pitchFamily="34" charset="0"/>
              <a:cs typeface="Times New Roman" pitchFamily="18" charset="0"/>
            </a:endParaRPr>
          </a:p>
          <a:p>
            <a:pPr marL="384930" indent="-285750" defTabSz="765799" eaLnBrk="0" hangingPunct="0">
              <a:spcBef>
                <a:spcPct val="20000"/>
              </a:spcBef>
              <a:buClr>
                <a:schemeClr val="accent2"/>
              </a:buClr>
              <a:buSzPct val="70000"/>
              <a:buFont typeface="Arial" panose="020B0604020202020204" pitchFamily="34" charset="0"/>
              <a:buChar char="•"/>
            </a:pPr>
            <a:r>
              <a:rPr lang="fi-FI" sz="1400">
                <a:latin typeface="Calibri" pitchFamily="34" charset="0"/>
                <a:cs typeface="Times New Roman" pitchFamily="18" charset="0"/>
              </a:rPr>
              <a:t>Vastaajista 32 prosenttia arvioi oman talouden kasvavan ja 6 prosenttia heikkenevän seuraavan 6 kuukauden aikana. Usko oman talouden kasvuun on hieman laskenut viimeisen puolen vuoden aikana. Vastaajista 53 prosenttia arvioi Suomen kansantalouden kasvavan ja 13 prosenttia supistuvan seuraavan puolen vuoden aikana. Usko Suomen kansantalouden kasvuun on noussut selvästi viimeisen 6 kk aikana. Maailmantalouden arveli kasvavan 58 prosenttia ja supistuvan 14 prosenttia vastaajista seuraavan puolen vuoden aikana. Usko maailmantalouden kasvuun on hieman laskenut viimeisen puolen vuoden aikana.</a:t>
            </a:r>
          </a:p>
          <a:p>
            <a:pPr marL="384930" indent="-285750" defTabSz="765799" eaLnBrk="0" hangingPunct="0">
              <a:spcBef>
                <a:spcPct val="20000"/>
              </a:spcBef>
              <a:buClr>
                <a:schemeClr val="accent2"/>
              </a:buClr>
              <a:buSzPct val="70000"/>
              <a:buFont typeface="Arial" panose="020B0604020202020204" pitchFamily="34" charset="0"/>
              <a:buChar char="•"/>
            </a:pPr>
            <a:endParaRPr lang="fi-FI" sz="1000">
              <a:latin typeface="Calibri" pitchFamily="34" charset="0"/>
              <a:cs typeface="Times New Roman" pitchFamily="18" charset="0"/>
            </a:endParaRPr>
          </a:p>
          <a:p>
            <a:pPr marL="384930" indent="-285750" defTabSz="765799" eaLnBrk="0" hangingPunct="0">
              <a:spcBef>
                <a:spcPct val="20000"/>
              </a:spcBef>
              <a:buClr>
                <a:schemeClr val="accent2"/>
              </a:buClr>
              <a:buSzPct val="70000"/>
              <a:buFont typeface="Arial" panose="020B0604020202020204" pitchFamily="34" charset="0"/>
              <a:buChar char="•"/>
            </a:pPr>
            <a:endParaRPr lang="fi-FI" sz="1000">
              <a:latin typeface="Calibri" pitchFamily="34" charset="0"/>
              <a:cs typeface="Times New Roman" pitchFamily="18" charset="0"/>
            </a:endParaRPr>
          </a:p>
          <a:p>
            <a:pPr marL="384930" indent="-285750" defTabSz="765799" eaLnBrk="0" hangingPunct="0">
              <a:spcBef>
                <a:spcPct val="20000"/>
              </a:spcBef>
              <a:buClr>
                <a:schemeClr val="accent2"/>
              </a:buClr>
              <a:buSzPct val="70000"/>
              <a:buFont typeface="Arial" panose="020B0604020202020204" pitchFamily="34" charset="0"/>
              <a:buChar char="•"/>
            </a:pPr>
            <a:endParaRPr lang="fi-FI" sz="1000">
              <a:latin typeface="Calibri" pitchFamily="34" charset="0"/>
              <a:cs typeface="Times New Roman" pitchFamily="18" charset="0"/>
            </a:endParaRPr>
          </a:p>
          <a:p>
            <a:pPr marL="384930" indent="-285750" defTabSz="765799" eaLnBrk="0" hangingPunct="0">
              <a:spcBef>
                <a:spcPct val="20000"/>
              </a:spcBef>
              <a:buClr>
                <a:schemeClr val="accent2"/>
              </a:buClr>
              <a:buSzPct val="70000"/>
              <a:buFont typeface="Arial" panose="020B0604020202020204" pitchFamily="34" charset="0"/>
              <a:buChar char="•"/>
            </a:pPr>
            <a:endParaRPr lang="fi-FI" sz="1000">
              <a:latin typeface="Calibri" pitchFamily="34" charset="0"/>
              <a:cs typeface="Times New Roman" pitchFamily="18" charset="0"/>
            </a:endParaRPr>
          </a:p>
          <a:p>
            <a:pPr marL="99180" defTabSz="765799" eaLnBrk="0" hangingPunct="0">
              <a:spcBef>
                <a:spcPct val="20000"/>
              </a:spcBef>
              <a:buClr>
                <a:schemeClr val="accent2"/>
              </a:buClr>
              <a:buSzPct val="70000"/>
            </a:pPr>
            <a:endParaRPr lang="fi-FI" sz="1000">
              <a:latin typeface="Calibri" pitchFamily="34" charset="0"/>
              <a:cs typeface="Tahoma" charset="0"/>
            </a:endParaRPr>
          </a:p>
          <a:p>
            <a:pPr marL="99180" defTabSz="765799" eaLnBrk="0" hangingPunct="0">
              <a:spcBef>
                <a:spcPct val="20000"/>
              </a:spcBef>
              <a:buClr>
                <a:schemeClr val="accent2"/>
              </a:buClr>
              <a:buSzPct val="70000"/>
            </a:pPr>
            <a:endParaRPr lang="fi-FI" sz="1000">
              <a:latin typeface="Calibri" pitchFamily="34" charset="0"/>
              <a:cs typeface="Times New Roman" pitchFamily="18" charset="0"/>
            </a:endParaRPr>
          </a:p>
          <a:p>
            <a:pPr marL="99180" defTabSz="765799" eaLnBrk="0" hangingPunct="0">
              <a:spcBef>
                <a:spcPct val="20000"/>
              </a:spcBef>
              <a:buClr>
                <a:schemeClr val="accent2"/>
              </a:buClr>
              <a:buSzPct val="70000"/>
              <a:buFont typeface="Zapf Dingbats" charset="2"/>
              <a:buChar char="n"/>
            </a:pPr>
            <a:endParaRPr lang="fi-FI" sz="1000">
              <a:latin typeface="Calibri" pitchFamily="34" charset="0"/>
            </a:endParaRPr>
          </a:p>
          <a:p>
            <a:pPr marL="99180" defTabSz="765799">
              <a:spcBef>
                <a:spcPct val="20000"/>
              </a:spcBef>
            </a:pPr>
            <a:endParaRPr lang="fi-FI" sz="1000">
              <a:latin typeface="Calibri" pitchFamily="34" charset="0"/>
            </a:endParaRPr>
          </a:p>
        </p:txBody>
      </p:sp>
      <p:sp>
        <p:nvSpPr>
          <p:cNvPr id="3" name="Rectangle 6"/>
          <p:cNvSpPr>
            <a:spLocks noChangeArrowheads="1"/>
          </p:cNvSpPr>
          <p:nvPr/>
        </p:nvSpPr>
        <p:spPr bwMode="auto">
          <a:xfrm>
            <a:off x="8544272" y="1268760"/>
            <a:ext cx="3120678" cy="4917571"/>
          </a:xfrm>
          <a:prstGeom prst="rect">
            <a:avLst/>
          </a:prstGeom>
          <a:noFill/>
          <a:ln w="9525">
            <a:noFill/>
            <a:miter lim="800000"/>
            <a:headEnd/>
            <a:tailEnd/>
          </a:ln>
        </p:spPr>
        <p:txBody>
          <a:bodyPr lIns="0" tIns="38308" rIns="76617" bIns="38308"/>
          <a:lstStyle/>
          <a:p>
            <a:pPr marL="99180" defTabSz="765799" eaLnBrk="0" hangingPunct="0">
              <a:spcBef>
                <a:spcPct val="20000"/>
              </a:spcBef>
              <a:buClr>
                <a:schemeClr val="accent2"/>
              </a:buClr>
              <a:buSzPct val="70000"/>
            </a:pPr>
            <a:r>
              <a:rPr lang="fi-FI" sz="1200" b="1">
                <a:latin typeface="Calibri" pitchFamily="34" charset="0"/>
                <a:cs typeface="Times New Roman" pitchFamily="18" charset="0"/>
              </a:rPr>
              <a:t>Kiinnostavimmat pörssiyhtiöt:</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Sampo (848 mainintaa)</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Nordea (581 mainintaa)</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Fortum (457 mainintaa)</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Nokia (325 mainintaa)</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Kone (276 mainintaa)</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Neste (258 mainintaa)</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UPM (258 mainintaa)</a:t>
            </a:r>
          </a:p>
          <a:p>
            <a:pPr marL="720725" lvl="1" indent="-342900" defTabSz="765799" eaLnBrk="0" hangingPunct="0">
              <a:spcBef>
                <a:spcPct val="20000"/>
              </a:spcBef>
              <a:buClr>
                <a:schemeClr val="accent2"/>
              </a:buClr>
              <a:buSzPct val="70000"/>
              <a:buFont typeface="+mj-lt"/>
              <a:buAutoNum type="arabicPeriod"/>
            </a:pPr>
            <a:r>
              <a:rPr lang="fi-FI" sz="1000" err="1">
                <a:latin typeface="Calibri" pitchFamily="34" charset="0"/>
                <a:cs typeface="Times New Roman" pitchFamily="18" charset="0"/>
              </a:rPr>
              <a:t>Harvia</a:t>
            </a:r>
            <a:r>
              <a:rPr lang="fi-FI" sz="1000">
                <a:latin typeface="Calibri" pitchFamily="34" charset="0"/>
                <a:cs typeface="Times New Roman" pitchFamily="18" charset="0"/>
              </a:rPr>
              <a:t> (255 mainintaa)</a:t>
            </a:r>
          </a:p>
          <a:p>
            <a:pPr marL="720725" lvl="1" indent="-342900" defTabSz="765799" eaLnBrk="0" hangingPunct="0">
              <a:spcBef>
                <a:spcPct val="20000"/>
              </a:spcBef>
              <a:buClr>
                <a:schemeClr val="accent2"/>
              </a:buClr>
              <a:buSzPct val="70000"/>
              <a:buFont typeface="+mj-lt"/>
              <a:buAutoNum type="arabicPeriod"/>
            </a:pPr>
            <a:r>
              <a:rPr lang="fi-FI" sz="1000" err="1">
                <a:latin typeface="Calibri" pitchFamily="34" charset="0"/>
                <a:cs typeface="Times New Roman" pitchFamily="18" charset="0"/>
              </a:rPr>
              <a:t>Qt</a:t>
            </a:r>
            <a:r>
              <a:rPr lang="fi-FI" sz="1000">
                <a:latin typeface="Calibri" pitchFamily="34" charset="0"/>
                <a:cs typeface="Times New Roman" pitchFamily="18" charset="0"/>
              </a:rPr>
              <a:t> Group (225 mainintaa)</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Spinnova (222 mainintaa)</a:t>
            </a:r>
          </a:p>
          <a:p>
            <a:pPr marL="784980" lvl="1" indent="-228600" defTabSz="765799" eaLnBrk="0" hangingPunct="0">
              <a:spcBef>
                <a:spcPct val="20000"/>
              </a:spcBef>
              <a:buClr>
                <a:schemeClr val="accent2"/>
              </a:buClr>
              <a:buSzPct val="70000"/>
              <a:buFont typeface="+mj-lt"/>
              <a:buAutoNum type="arabicPeriod"/>
            </a:pPr>
            <a:endParaRPr lang="fi-FI" sz="1200">
              <a:latin typeface="Calibri" pitchFamily="34" charset="0"/>
              <a:cs typeface="Times New Roman" pitchFamily="18" charset="0"/>
            </a:endParaRPr>
          </a:p>
          <a:p>
            <a:pPr marL="99180" defTabSz="765799" eaLnBrk="0" hangingPunct="0">
              <a:spcBef>
                <a:spcPct val="20000"/>
              </a:spcBef>
              <a:buClr>
                <a:schemeClr val="accent2"/>
              </a:buClr>
              <a:buSzPct val="70000"/>
            </a:pPr>
            <a:r>
              <a:rPr lang="fi-FI" sz="1200" b="1">
                <a:latin typeface="Calibri" pitchFamily="34" charset="0"/>
                <a:cs typeface="Times New Roman" pitchFamily="18" charset="0"/>
              </a:rPr>
              <a:t>Kiinnostavimmat toimialat:</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Pankit ja rahoitus (56%)</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Energia ja raaka-aineet (55 %)</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Teknologia (55 %)</a:t>
            </a:r>
          </a:p>
          <a:p>
            <a:pPr marL="720725" lvl="1" indent="-342900" defTabSz="765799" eaLnBrk="0" hangingPunct="0">
              <a:spcBef>
                <a:spcPct val="20000"/>
              </a:spcBef>
              <a:buClr>
                <a:schemeClr val="accent2"/>
              </a:buClr>
              <a:buSzPct val="70000"/>
              <a:buFont typeface="+mj-lt"/>
              <a:buAutoNum type="arabicPeriod"/>
            </a:pPr>
            <a:r>
              <a:rPr lang="fi-FI" sz="1000">
                <a:latin typeface="Calibri" pitchFamily="34" charset="0"/>
                <a:cs typeface="Times New Roman" pitchFamily="18" charset="0"/>
              </a:rPr>
              <a:t>Lääkkeet ja terveydenhuolto (44 %)</a:t>
            </a:r>
          </a:p>
          <a:p>
            <a:pPr marL="99180" defTabSz="765799" eaLnBrk="0" hangingPunct="0">
              <a:spcBef>
                <a:spcPct val="20000"/>
              </a:spcBef>
              <a:buClr>
                <a:schemeClr val="accent2"/>
              </a:buClr>
              <a:buSzPct val="70000"/>
            </a:pPr>
            <a:endParaRPr lang="fi-FI" sz="1000">
              <a:latin typeface="Calibri" pitchFamily="34" charset="0"/>
              <a:cs typeface="Times New Roman" pitchFamily="18" charset="0"/>
            </a:endParaRPr>
          </a:p>
          <a:p>
            <a:pPr marL="99180" defTabSz="765799" eaLnBrk="0" hangingPunct="0">
              <a:spcBef>
                <a:spcPct val="20000"/>
              </a:spcBef>
              <a:buClr>
                <a:schemeClr val="accent2"/>
              </a:buClr>
              <a:buSzPct val="70000"/>
            </a:pPr>
            <a:endParaRPr lang="fi-FI" sz="1600">
              <a:latin typeface="Calibri" pitchFamily="34" charset="0"/>
              <a:cs typeface="Tahoma" charset="0"/>
            </a:endParaRPr>
          </a:p>
          <a:p>
            <a:pPr marL="99180" defTabSz="765799" eaLnBrk="0" hangingPunct="0">
              <a:spcBef>
                <a:spcPct val="20000"/>
              </a:spcBef>
              <a:buClr>
                <a:schemeClr val="accent2"/>
              </a:buClr>
              <a:buSzPct val="70000"/>
            </a:pPr>
            <a:endParaRPr lang="fi-FI" sz="1600">
              <a:latin typeface="Calibri" pitchFamily="34" charset="0"/>
              <a:cs typeface="Times New Roman" pitchFamily="18" charset="0"/>
            </a:endParaRPr>
          </a:p>
          <a:p>
            <a:pPr marL="99180" defTabSz="765799" eaLnBrk="0" hangingPunct="0">
              <a:spcBef>
                <a:spcPct val="20000"/>
              </a:spcBef>
              <a:buClr>
                <a:schemeClr val="accent2"/>
              </a:buClr>
              <a:buSzPct val="70000"/>
              <a:buFont typeface="Zapf Dingbats" charset="2"/>
              <a:buChar char="n"/>
            </a:pPr>
            <a:endParaRPr lang="fi-FI" sz="1600">
              <a:latin typeface="Calibri" pitchFamily="34" charset="0"/>
            </a:endParaRPr>
          </a:p>
          <a:p>
            <a:pPr marL="99180" defTabSz="765799">
              <a:spcBef>
                <a:spcPct val="20000"/>
              </a:spcBef>
            </a:pPr>
            <a:endParaRPr lang="fi-FI" sz="1600">
              <a:latin typeface="Calibri" pitchFamily="34" charset="0"/>
            </a:endParaRPr>
          </a:p>
        </p:txBody>
      </p:sp>
    </p:spTree>
    <p:extLst>
      <p:ext uri="{BB962C8B-B14F-4D97-AF65-F5344CB8AC3E}">
        <p14:creationId xmlns:p14="http://schemas.microsoft.com/office/powerpoint/2010/main" val="4078635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AA49B26-3D14-4785-A380-21FA5128D7AF}"/>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4208759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4904E19-B19A-46FF-AD2F-FD8585DFE7C7}"/>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376930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28C7D2E1-1D29-405F-B9EB-E8D88594CEB2}"/>
              </a:ext>
            </a:extLst>
          </p:cNvPr>
          <p:cNvSpPr txBox="1">
            <a:spLocks noChangeArrowheads="1"/>
          </p:cNvSpPr>
          <p:nvPr/>
        </p:nvSpPr>
        <p:spPr bwMode="auto">
          <a:xfrm>
            <a:off x="527050" y="692150"/>
            <a:ext cx="11137900" cy="5473567"/>
          </a:xfrm>
          <a:prstGeom prst="rect">
            <a:avLst/>
          </a:prstGeom>
          <a:gradFill>
            <a:gsLst>
              <a:gs pos="0">
                <a:schemeClr val="bg1"/>
              </a:gs>
              <a:gs pos="100000">
                <a:srgbClr val="008F86"/>
              </a:gs>
            </a:gsLst>
            <a:lin ang="5400000" scaled="1"/>
          </a:gradFill>
          <a:ln w="9525">
            <a:noFill/>
            <a:miter lim="800000"/>
            <a:headEnd/>
            <a:tailEnd/>
          </a:ln>
        </p:spPr>
        <p:txBody>
          <a:bodyPr vert="horz" wrap="square" lIns="91426" tIns="45713" rIns="91426" bIns="45713" numCol="1" anchor="ctr" anchorCtr="0" compatLnSpc="1">
            <a:prstTxWarp prst="textNoShape">
              <a:avLst/>
            </a:prstTxWarp>
          </a:bodyPr>
          <a:lstStyle/>
          <a:p>
            <a:pPr algn="ctr" defTabSz="914263">
              <a:defRPr/>
            </a:pPr>
            <a:r>
              <a:rPr lang="fi-FI" sz="3200" kern="0">
                <a:latin typeface="Calibri" pitchFamily="34" charset="0"/>
              </a:rPr>
              <a:t>Tutkimuksen liitteet</a:t>
            </a:r>
          </a:p>
          <a:p>
            <a:pPr algn="ctr" defTabSz="914263">
              <a:buFont typeface="Wingdings" pitchFamily="2" charset="2"/>
              <a:buChar char="§"/>
              <a:defRPr/>
            </a:pPr>
            <a:endParaRPr lang="fi-FI" sz="1300" kern="0">
              <a:latin typeface="Calibri" pitchFamily="34" charset="0"/>
            </a:endParaRPr>
          </a:p>
          <a:p>
            <a:pPr algn="ctr" defTabSz="914263">
              <a:defRPr/>
            </a:pPr>
            <a:r>
              <a:rPr lang="fi-FI" sz="1300" kern="0">
                <a:latin typeface="Calibri" pitchFamily="34" charset="0"/>
              </a:rPr>
              <a:t>Saat avattua tutkimuksen liitetiedostot klikkaamalla alla olevia kuvakkeita.</a:t>
            </a:r>
          </a:p>
          <a:p>
            <a:pPr algn="ctr" defTabSz="914263">
              <a:defRPr/>
            </a:pPr>
            <a:endParaRPr lang="fi-FI" sz="1300" kern="0">
              <a:latin typeface="Calibri" pitchFamily="34" charset="0"/>
            </a:endParaRPr>
          </a:p>
          <a:p>
            <a:pPr algn="ctr" defTabSz="914263">
              <a:defRPr/>
            </a:pPr>
            <a:endParaRPr lang="fi-FI" sz="1300" kern="0">
              <a:latin typeface="Calibri" pitchFamily="34" charset="0"/>
            </a:endParaRPr>
          </a:p>
          <a:p>
            <a:pPr algn="ctr" defTabSz="914263">
              <a:defRPr/>
            </a:pPr>
            <a:endParaRPr lang="fi-FI" sz="1300" kern="0">
              <a:latin typeface="Calibri" pitchFamily="34" charset="0"/>
            </a:endParaRPr>
          </a:p>
          <a:p>
            <a:pPr algn="ctr" defTabSz="914263">
              <a:defRPr/>
            </a:pPr>
            <a:endParaRPr lang="fi-FI" sz="1300" kern="0">
              <a:latin typeface="Calibri" pitchFamily="34" charset="0"/>
            </a:endParaRPr>
          </a:p>
          <a:p>
            <a:pPr algn="ctr" defTabSz="914263">
              <a:defRPr/>
            </a:pPr>
            <a:endParaRPr lang="fi-FI" sz="1300" kern="0">
              <a:latin typeface="Calibri" pitchFamily="34" charset="0"/>
            </a:endParaRPr>
          </a:p>
          <a:p>
            <a:pPr algn="ctr" defTabSz="914263">
              <a:defRPr/>
            </a:pPr>
            <a:endParaRPr lang="fi-FI" sz="1300" kern="0">
              <a:latin typeface="Calibri" pitchFamily="34" charset="0"/>
            </a:endParaRPr>
          </a:p>
          <a:p>
            <a:pPr algn="ctr" defTabSz="914263">
              <a:defRPr/>
            </a:pPr>
            <a:endParaRPr lang="fi-FI" sz="1300" kern="0">
              <a:latin typeface="Calibri" pitchFamily="34" charset="0"/>
            </a:endParaRPr>
          </a:p>
          <a:p>
            <a:pPr algn="ctr" defTabSz="914263">
              <a:defRPr/>
            </a:pPr>
            <a:endParaRPr lang="fi-FI" sz="1300" kern="0">
              <a:latin typeface="Calibri" pitchFamily="34" charset="0"/>
            </a:endParaRPr>
          </a:p>
          <a:p>
            <a:pPr algn="ctr" defTabSz="914263">
              <a:defRPr/>
            </a:pPr>
            <a:endParaRPr lang="fi-FI" sz="1300" kern="0">
              <a:latin typeface="Calibri" pitchFamily="34" charset="0"/>
            </a:endParaRPr>
          </a:p>
          <a:p>
            <a:pPr algn="ctr" defTabSz="914263">
              <a:defRPr/>
            </a:pPr>
            <a:endParaRPr lang="fi-FI" sz="1300" kern="0">
              <a:latin typeface="Calibri" pitchFamily="34" charset="0"/>
            </a:endParaRPr>
          </a:p>
          <a:p>
            <a:pPr algn="ctr" defTabSz="914263">
              <a:defRPr/>
            </a:pPr>
            <a:endParaRPr lang="fi-FI" sz="1300" kern="0">
              <a:latin typeface="Calibri" pitchFamily="34" charset="0"/>
              <a:ea typeface="+mj-ea"/>
              <a:cs typeface="+mj-cs"/>
            </a:endParaRPr>
          </a:p>
        </p:txBody>
      </p:sp>
      <p:graphicFrame>
        <p:nvGraphicFramePr>
          <p:cNvPr id="2" name="Objekti 1">
            <a:extLst>
              <a:ext uri="{FF2B5EF4-FFF2-40B4-BE49-F238E27FC236}">
                <a16:creationId xmlns:a16="http://schemas.microsoft.com/office/drawing/2014/main" id="{E33C6952-926D-4481-A9FF-7CA1DEF5F5DE}"/>
              </a:ext>
            </a:extLst>
          </p:cNvPr>
          <p:cNvGraphicFramePr>
            <a:graphicFrameLocks noChangeAspect="1"/>
          </p:cNvGraphicFramePr>
          <p:nvPr>
            <p:extLst>
              <p:ext uri="{D42A27DB-BD31-4B8C-83A1-F6EECF244321}">
                <p14:modId xmlns:p14="http://schemas.microsoft.com/office/powerpoint/2010/main" val="1961275991"/>
              </p:ext>
            </p:extLst>
          </p:nvPr>
        </p:nvGraphicFramePr>
        <p:xfrm>
          <a:off x="5181600" y="3212976"/>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2" name="Objekti 1">
                        <a:extLst>
                          <a:ext uri="{FF2B5EF4-FFF2-40B4-BE49-F238E27FC236}">
                            <a16:creationId xmlns:a16="http://schemas.microsoft.com/office/drawing/2014/main" id="{E33C6952-926D-4481-A9FF-7CA1DEF5F5DE}"/>
                          </a:ext>
                        </a:extLst>
                      </p:cNvPr>
                      <p:cNvPicPr/>
                      <p:nvPr/>
                    </p:nvPicPr>
                    <p:blipFill>
                      <a:blip r:embed="rId4"/>
                      <a:stretch>
                        <a:fillRect/>
                      </a:stretch>
                    </p:blipFill>
                    <p:spPr>
                      <a:xfrm>
                        <a:off x="5181600" y="3212976"/>
                        <a:ext cx="914400" cy="771525"/>
                      </a:xfrm>
                      <a:prstGeom prst="rect">
                        <a:avLst/>
                      </a:prstGeom>
                    </p:spPr>
                  </p:pic>
                </p:oleObj>
              </mc:Fallback>
            </mc:AlternateContent>
          </a:graphicData>
        </a:graphic>
      </p:graphicFrame>
      <p:graphicFrame>
        <p:nvGraphicFramePr>
          <p:cNvPr id="4" name="Objekti 3">
            <a:extLst>
              <a:ext uri="{FF2B5EF4-FFF2-40B4-BE49-F238E27FC236}">
                <a16:creationId xmlns:a16="http://schemas.microsoft.com/office/drawing/2014/main" id="{4678F71F-BE21-4695-8606-D53F130FA2A3}"/>
              </a:ext>
            </a:extLst>
          </p:cNvPr>
          <p:cNvGraphicFramePr>
            <a:graphicFrameLocks noChangeAspect="1"/>
          </p:cNvGraphicFramePr>
          <p:nvPr>
            <p:extLst>
              <p:ext uri="{D42A27DB-BD31-4B8C-83A1-F6EECF244321}">
                <p14:modId xmlns:p14="http://schemas.microsoft.com/office/powerpoint/2010/main" val="3175015477"/>
              </p:ext>
            </p:extLst>
          </p:nvPr>
        </p:nvGraphicFramePr>
        <p:xfrm>
          <a:off x="6096000" y="320445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5" imgW="914400" imgH="771525" progId="Acrobat.Document.DC">
                  <p:embed/>
                </p:oleObj>
              </mc:Choice>
              <mc:Fallback>
                <p:oleObj name="Acrobat Document" showAsIcon="1" r:id="rId5" imgW="914400" imgH="771525" progId="Acrobat.Document.DC">
                  <p:embed/>
                  <p:pic>
                    <p:nvPicPr>
                      <p:cNvPr id="4" name="Objekti 3">
                        <a:extLst>
                          <a:ext uri="{FF2B5EF4-FFF2-40B4-BE49-F238E27FC236}">
                            <a16:creationId xmlns:a16="http://schemas.microsoft.com/office/drawing/2014/main" id="{4678F71F-BE21-4695-8606-D53F130FA2A3}"/>
                          </a:ext>
                        </a:extLst>
                      </p:cNvPr>
                      <p:cNvPicPr/>
                      <p:nvPr/>
                    </p:nvPicPr>
                    <p:blipFill>
                      <a:blip r:embed="rId6"/>
                      <a:stretch>
                        <a:fillRect/>
                      </a:stretch>
                    </p:blipFill>
                    <p:spPr>
                      <a:xfrm>
                        <a:off x="6096000" y="320445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69986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B591E6E-901D-4C88-932F-63B5E967B16B}"/>
              </a:ext>
            </a:extLst>
          </p:cNvPr>
          <p:cNvSpPr txBox="1">
            <a:spLocks noChangeArrowheads="1"/>
          </p:cNvSpPr>
          <p:nvPr/>
        </p:nvSpPr>
        <p:spPr bwMode="auto">
          <a:xfrm>
            <a:off x="527050" y="692150"/>
            <a:ext cx="11137900" cy="5473567"/>
          </a:xfrm>
          <a:prstGeom prst="rect">
            <a:avLst/>
          </a:prstGeom>
          <a:gradFill>
            <a:gsLst>
              <a:gs pos="0">
                <a:schemeClr val="bg1"/>
              </a:gs>
              <a:gs pos="100000">
                <a:srgbClr val="008F86"/>
              </a:gs>
            </a:gsLst>
            <a:lin ang="5400000" scaled="1"/>
          </a:gradFill>
          <a:ln w="9525">
            <a:noFill/>
            <a:miter lim="800000"/>
            <a:headEnd/>
            <a:tailEnd/>
          </a:ln>
        </p:spPr>
        <p:txBody>
          <a:bodyPr vert="horz" wrap="square" lIns="91426" tIns="45713" rIns="91426" bIns="45713" numCol="1" anchor="ctr" anchorCtr="0" compatLnSpc="1">
            <a:prstTxWarp prst="textNoShape">
              <a:avLst/>
            </a:prstTxWarp>
          </a:bodyPr>
          <a:lstStyle/>
          <a:p>
            <a:pPr algn="ctr" defTabSz="914263">
              <a:defRPr/>
            </a:pPr>
            <a:endParaRPr lang="fi-FI" sz="1300" kern="0">
              <a:latin typeface="Calibri" pitchFamily="34" charset="0"/>
            </a:endParaRPr>
          </a:p>
        </p:txBody>
      </p:sp>
      <p:sp>
        <p:nvSpPr>
          <p:cNvPr id="5" name="Text Box 1026"/>
          <p:cNvSpPr txBox="1">
            <a:spLocks noChangeArrowheads="1"/>
          </p:cNvSpPr>
          <p:nvPr/>
        </p:nvSpPr>
        <p:spPr bwMode="auto">
          <a:xfrm>
            <a:off x="1981200" y="1196752"/>
            <a:ext cx="8278416" cy="1708156"/>
          </a:xfrm>
          <a:prstGeom prst="rect">
            <a:avLst/>
          </a:prstGeom>
          <a:noFill/>
          <a:ln w="9525">
            <a:solidFill>
              <a:schemeClr val="tx1"/>
            </a:solidFill>
            <a:miter lim="800000"/>
            <a:headEnd/>
            <a:tailEnd/>
          </a:ln>
        </p:spPr>
        <p:txBody>
          <a:bodyPr wrap="square" lIns="91435" tIns="45718" rIns="91435" bIns="45718">
            <a:spAutoFit/>
          </a:bodyPr>
          <a:lstStyle/>
          <a:p>
            <a:pPr algn="ctr" defTabSz="914354" eaLnBrk="0" hangingPunct="0">
              <a:spcBef>
                <a:spcPct val="50000"/>
              </a:spcBef>
            </a:pPr>
            <a:r>
              <a:rPr lang="fi-FI" sz="1400">
                <a:latin typeface="Calibri" pitchFamily="34" charset="0"/>
                <a:cs typeface="Tahoma" charset="0"/>
              </a:rPr>
              <a:t>Tutkimusraportti on tarkoitettu yksinomaan toimeksiantajan käyttöön. Tutkimuksen tuloksia voi esitellä ja kertoa omille asiakasyrityksille. Raporttia tai osia siitä ei saa kuitenkaan edelleen luovuttaa, kopioida tai julkaista ilman Tietoykkönen Oy:n lupaa. Markkinoinnissa ja mainonnassa voidaan mainita toimeksiantajan luvut ja sijoitus vertailussa. Muiden yritysten lukuja tai sijoituksia ei ole lupa julkaista nimeltä mainittuna.</a:t>
            </a:r>
            <a:endParaRPr lang="fi-FI" sz="1400">
              <a:latin typeface="Calibri" pitchFamily="34" charset="0"/>
              <a:cs typeface="Times New Roman" pitchFamily="18" charset="0"/>
            </a:endParaRPr>
          </a:p>
          <a:p>
            <a:pPr algn="ctr" defTabSz="914354" eaLnBrk="0" hangingPunct="0">
              <a:spcBef>
                <a:spcPct val="50000"/>
              </a:spcBef>
            </a:pPr>
            <a:r>
              <a:rPr lang="fi-FI" sz="1400">
                <a:latin typeface="Calibri" pitchFamily="34" charset="0"/>
                <a:cs typeface="Tahoma" charset="0"/>
              </a:rPr>
              <a:t>Muutoin toimeksiantaja voi käyttää tutkimustuloksia soveltuvin osin omassa toiminnassaan ja markkinointiviestinnässään siltä osin kuin se ei ole ristiriidassa </a:t>
            </a:r>
            <a:r>
              <a:rPr lang="fi-FI" sz="1400" i="1" u="sng">
                <a:latin typeface="Calibri" pitchFamily="34" charset="0"/>
                <a:cs typeface="Tahoma" charset="0"/>
              </a:rPr>
              <a:t>markkinointi- ja yhteiskuntatutkimuksen kansainvälisten perussääntöjen</a:t>
            </a:r>
            <a:r>
              <a:rPr lang="fi-FI" sz="1400" u="sng">
                <a:latin typeface="Calibri" pitchFamily="34" charset="0"/>
                <a:cs typeface="Tahoma" charset="0"/>
              </a:rPr>
              <a:t>*</a:t>
            </a:r>
            <a:r>
              <a:rPr lang="fi-FI" sz="1400">
                <a:latin typeface="Calibri" pitchFamily="34" charset="0"/>
                <a:cs typeface="Tahoma" charset="0"/>
              </a:rPr>
              <a:t> kanssa. </a:t>
            </a:r>
          </a:p>
        </p:txBody>
      </p:sp>
      <p:sp>
        <p:nvSpPr>
          <p:cNvPr id="6" name="Text Box 1027"/>
          <p:cNvSpPr txBox="1">
            <a:spLocks noChangeArrowheads="1"/>
          </p:cNvSpPr>
          <p:nvPr/>
        </p:nvSpPr>
        <p:spPr bwMode="auto">
          <a:xfrm>
            <a:off x="1981201" y="3068960"/>
            <a:ext cx="8231842" cy="292384"/>
          </a:xfrm>
          <a:prstGeom prst="rect">
            <a:avLst/>
          </a:prstGeom>
          <a:noFill/>
          <a:ln w="9525">
            <a:noFill/>
            <a:miter lim="800000"/>
            <a:headEnd/>
            <a:tailEnd/>
          </a:ln>
        </p:spPr>
        <p:txBody>
          <a:bodyPr wrap="square" lIns="91435" tIns="45718" rIns="91435" bIns="45718">
            <a:spAutoFit/>
          </a:bodyPr>
          <a:lstStyle/>
          <a:p>
            <a:pPr defTabSz="914354" eaLnBrk="0" hangingPunct="0">
              <a:spcBef>
                <a:spcPct val="50000"/>
              </a:spcBef>
            </a:pPr>
            <a:r>
              <a:rPr lang="en-GB" sz="1300">
                <a:latin typeface="Tahoma" charset="0"/>
                <a:cs typeface="Tahoma" charset="0"/>
              </a:rPr>
              <a:t>*) ICC/ESOMAR, International Code of Marketing and Social Research Practice 1994</a:t>
            </a:r>
            <a:r>
              <a:rPr lang="fi-FI" sz="1300">
                <a:latin typeface="Tahoma" charset="0"/>
              </a:rPr>
              <a:t> </a:t>
            </a:r>
            <a:endParaRPr lang="fi-FI" sz="1300">
              <a:solidFill>
                <a:schemeClr val="bg1"/>
              </a:solidFill>
            </a:endParaRPr>
          </a:p>
        </p:txBody>
      </p:sp>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9558" y="3528393"/>
            <a:ext cx="1141700" cy="2489462"/>
          </a:xfrm>
          <a:prstGeom prst="rect">
            <a:avLst/>
          </a:prstGeom>
        </p:spPr>
      </p:pic>
    </p:spTree>
    <p:extLst>
      <p:ext uri="{BB962C8B-B14F-4D97-AF65-F5344CB8AC3E}">
        <p14:creationId xmlns:p14="http://schemas.microsoft.com/office/powerpoint/2010/main" val="402336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iruutu 1"/>
          <p:cNvSpPr txBox="1"/>
          <p:nvPr/>
        </p:nvSpPr>
        <p:spPr>
          <a:xfrm>
            <a:off x="6528960" y="1556475"/>
            <a:ext cx="2063068" cy="4154984"/>
          </a:xfrm>
          <a:prstGeom prst="rect">
            <a:avLst/>
          </a:prstGeom>
          <a:noFill/>
        </p:spPr>
        <p:txBody>
          <a:bodyPr wrap="square" rtlCol="0">
            <a:spAutoFit/>
          </a:bodyPr>
          <a:lstStyle/>
          <a:p>
            <a:r>
              <a:rPr lang="fi-FI" sz="800" b="1"/>
              <a:t>Sijoittajabarometri 1/2014 vastausjakauma:</a:t>
            </a:r>
          </a:p>
          <a:p>
            <a:pPr marL="171450" indent="-171450">
              <a:buFontTx/>
              <a:buChar char="-"/>
            </a:pPr>
            <a:r>
              <a:rPr lang="fi-FI" sz="800"/>
              <a:t>Osakesäästäjien Keskusliitto 79%</a:t>
            </a:r>
          </a:p>
          <a:p>
            <a:pPr marL="171450" indent="-171450">
              <a:buFontTx/>
              <a:buChar char="-"/>
            </a:pPr>
            <a:r>
              <a:rPr lang="fi-FI" sz="800"/>
              <a:t>Pörssisäätiö 21%</a:t>
            </a:r>
          </a:p>
          <a:p>
            <a:endParaRPr lang="fi-FI" sz="800"/>
          </a:p>
          <a:p>
            <a:r>
              <a:rPr lang="fi-FI" sz="800" b="1"/>
              <a:t>Sijoittajabarometri 2/2014 vastausjakauma:</a:t>
            </a:r>
          </a:p>
          <a:p>
            <a:pPr marL="171450" indent="-171450">
              <a:buFontTx/>
              <a:buChar char="-"/>
            </a:pPr>
            <a:r>
              <a:rPr lang="fi-FI" sz="800"/>
              <a:t>Osakesäästäjien Keskusliitto 70%</a:t>
            </a:r>
          </a:p>
          <a:p>
            <a:pPr marL="171450" indent="-171450">
              <a:buFontTx/>
              <a:buChar char="-"/>
            </a:pPr>
            <a:r>
              <a:rPr lang="fi-FI" sz="800"/>
              <a:t>Pörssisäätiö 30%</a:t>
            </a:r>
          </a:p>
          <a:p>
            <a:pPr marL="171450" indent="-171450">
              <a:buFontTx/>
              <a:buChar char="-"/>
            </a:pPr>
            <a:endParaRPr lang="fi-FI" sz="800"/>
          </a:p>
          <a:p>
            <a:r>
              <a:rPr lang="fi-FI" sz="800" b="1"/>
              <a:t>Sijoittajabarometri 1/2015 vastausjakauma:</a:t>
            </a:r>
          </a:p>
          <a:p>
            <a:pPr marL="171450" indent="-171450">
              <a:buFontTx/>
              <a:buChar char="-"/>
            </a:pPr>
            <a:r>
              <a:rPr lang="fi-FI" sz="800"/>
              <a:t>Osakesäästäjien Keskusliitto 77%</a:t>
            </a:r>
          </a:p>
          <a:p>
            <a:pPr marL="171450" indent="-171450">
              <a:buFontTx/>
              <a:buChar char="-"/>
            </a:pPr>
            <a:r>
              <a:rPr lang="fi-FI" sz="800"/>
              <a:t>Pörssisäätiö 23%</a:t>
            </a:r>
          </a:p>
          <a:p>
            <a:pPr marL="171450" indent="-171450">
              <a:buFontTx/>
              <a:buChar char="-"/>
            </a:pPr>
            <a:endParaRPr lang="fi-FI" sz="800"/>
          </a:p>
          <a:p>
            <a:r>
              <a:rPr lang="fi-FI" sz="800" b="1"/>
              <a:t>Sijoittajabarometri 2/2015 vastausjakauma:</a:t>
            </a:r>
          </a:p>
          <a:p>
            <a:pPr marL="171450" indent="-171450">
              <a:buFontTx/>
              <a:buChar char="-"/>
            </a:pPr>
            <a:r>
              <a:rPr lang="fi-FI" sz="800"/>
              <a:t>Osakesäästäjien Keskusliitto 73%</a:t>
            </a:r>
          </a:p>
          <a:p>
            <a:pPr marL="171450" indent="-171450">
              <a:buFontTx/>
              <a:buChar char="-"/>
            </a:pPr>
            <a:r>
              <a:rPr lang="fi-FI" sz="800"/>
              <a:t>Pörssisäätiö 27%</a:t>
            </a:r>
          </a:p>
          <a:p>
            <a:pPr marL="171450" indent="-171450">
              <a:buFontTx/>
              <a:buChar char="-"/>
            </a:pPr>
            <a:endParaRPr lang="fi-FI" sz="800"/>
          </a:p>
          <a:p>
            <a:r>
              <a:rPr lang="fi-FI" sz="800" b="1"/>
              <a:t>Sijoittajabarometri 1/2016 vastausjakauma:</a:t>
            </a:r>
          </a:p>
          <a:p>
            <a:pPr marL="171450" indent="-171450">
              <a:buFontTx/>
              <a:buChar char="-"/>
            </a:pPr>
            <a:r>
              <a:rPr lang="fi-FI" sz="800"/>
              <a:t>Osakesäästäjien Keskusliitto 74%</a:t>
            </a:r>
          </a:p>
          <a:p>
            <a:pPr marL="171450" indent="-171450">
              <a:buFontTx/>
              <a:buChar char="-"/>
            </a:pPr>
            <a:r>
              <a:rPr lang="fi-FI" sz="800"/>
              <a:t>Pörssisäätiö 26%</a:t>
            </a:r>
          </a:p>
          <a:p>
            <a:pPr marL="171450" indent="-171450">
              <a:buFontTx/>
              <a:buChar char="-"/>
            </a:pPr>
            <a:endParaRPr lang="fi-FI" sz="800"/>
          </a:p>
          <a:p>
            <a:r>
              <a:rPr lang="fi-FI" sz="800" b="1"/>
              <a:t>Sijoittajabarometri 2/2016 vastausjakauma:</a:t>
            </a:r>
          </a:p>
          <a:p>
            <a:pPr marL="171450" indent="-171450">
              <a:buFontTx/>
              <a:buChar char="-"/>
            </a:pPr>
            <a:r>
              <a:rPr lang="fi-FI" sz="800"/>
              <a:t>Osakesäästäjien Keskusliitto 73%</a:t>
            </a:r>
          </a:p>
          <a:p>
            <a:pPr marL="171450" indent="-171450">
              <a:buFontTx/>
              <a:buChar char="-"/>
            </a:pPr>
            <a:r>
              <a:rPr lang="fi-FI" sz="800"/>
              <a:t>Pörssisäätiö 27%</a:t>
            </a:r>
          </a:p>
          <a:p>
            <a:pPr marL="171450" indent="-171450">
              <a:buFontTx/>
              <a:buChar char="-"/>
            </a:pPr>
            <a:endParaRPr lang="fi-FI" sz="800"/>
          </a:p>
          <a:p>
            <a:r>
              <a:rPr lang="fi-FI" sz="800" b="1"/>
              <a:t>Sijoittajabarometri 1/2017 vastausjakauma:</a:t>
            </a:r>
          </a:p>
          <a:p>
            <a:pPr marL="171450" indent="-171450">
              <a:buFontTx/>
              <a:buChar char="-"/>
            </a:pPr>
            <a:r>
              <a:rPr lang="fi-FI" sz="800"/>
              <a:t>Osakesäästäjien Keskusliitto 91%</a:t>
            </a:r>
          </a:p>
          <a:p>
            <a:pPr marL="171450" indent="-171450">
              <a:buFontTx/>
              <a:buChar char="-"/>
            </a:pPr>
            <a:r>
              <a:rPr lang="fi-FI" sz="800"/>
              <a:t>Pörssisäätiö 9%</a:t>
            </a:r>
          </a:p>
          <a:p>
            <a:pPr marL="171450" indent="-171450">
              <a:buFontTx/>
              <a:buChar char="-"/>
            </a:pPr>
            <a:endParaRPr lang="fi-FI" sz="800"/>
          </a:p>
          <a:p>
            <a:r>
              <a:rPr lang="fi-FI" sz="800" b="1"/>
              <a:t>Sijoittajabarometri 2/2017 vastausjakauma:</a:t>
            </a:r>
          </a:p>
          <a:p>
            <a:pPr marL="171450" indent="-171450">
              <a:buFontTx/>
              <a:buChar char="-"/>
            </a:pPr>
            <a:r>
              <a:rPr lang="fi-FI" sz="800"/>
              <a:t>Osakesäästäjien Keskusliitto 74%</a:t>
            </a:r>
          </a:p>
          <a:p>
            <a:pPr marL="171450" indent="-171450">
              <a:buFontTx/>
              <a:buChar char="-"/>
            </a:pPr>
            <a:r>
              <a:rPr lang="fi-FI" sz="800"/>
              <a:t>Pörssisäätiö 26%</a:t>
            </a:r>
          </a:p>
          <a:p>
            <a:pPr marL="171450" indent="-171450">
              <a:buFontTx/>
              <a:buChar char="-"/>
            </a:pPr>
            <a:endParaRPr lang="fi-FI" sz="800"/>
          </a:p>
          <a:p>
            <a:endParaRPr lang="fi-FI" sz="800"/>
          </a:p>
        </p:txBody>
      </p:sp>
      <p:sp>
        <p:nvSpPr>
          <p:cNvPr id="4" name="Rectangle 6">
            <a:extLst>
              <a:ext uri="{FF2B5EF4-FFF2-40B4-BE49-F238E27FC236}">
                <a16:creationId xmlns:a16="http://schemas.microsoft.com/office/drawing/2014/main" id="{475F9627-6036-4FA4-BDCC-4766C0A8C17A}"/>
              </a:ext>
            </a:extLst>
          </p:cNvPr>
          <p:cNvSpPr>
            <a:spLocks noChangeArrowheads="1"/>
          </p:cNvSpPr>
          <p:nvPr/>
        </p:nvSpPr>
        <p:spPr bwMode="auto">
          <a:xfrm>
            <a:off x="527050" y="692696"/>
            <a:ext cx="7729190" cy="504056"/>
          </a:xfrm>
          <a:prstGeom prst="rect">
            <a:avLst/>
          </a:prstGeom>
          <a:noFill/>
          <a:ln w="9525">
            <a:noFill/>
            <a:miter lim="800000"/>
            <a:headEnd/>
            <a:tailEnd/>
          </a:ln>
        </p:spPr>
        <p:txBody>
          <a:bodyPr lIns="0" tIns="38308" rIns="76617" bIns="38308"/>
          <a:lstStyle/>
          <a:p>
            <a:pPr marL="99180" defTabSz="765799" eaLnBrk="0" hangingPunct="0">
              <a:spcBef>
                <a:spcPct val="20000"/>
              </a:spcBef>
              <a:buClr>
                <a:schemeClr val="accent2"/>
              </a:buClr>
              <a:buSzPct val="70000"/>
            </a:pPr>
            <a:r>
              <a:rPr lang="fi-FI" sz="2800">
                <a:latin typeface="Calibri" pitchFamily="34" charset="0"/>
                <a:cs typeface="Times New Roman" pitchFamily="18" charset="0"/>
              </a:rPr>
              <a:t>Aineiston rakenne</a:t>
            </a:r>
            <a:endParaRPr lang="fi-FI" sz="1000">
              <a:latin typeface="Calibri" pitchFamily="34" charset="0"/>
              <a:cs typeface="Tahoma" charset="0"/>
            </a:endParaRPr>
          </a:p>
          <a:p>
            <a:pPr marL="99180" defTabSz="765799" eaLnBrk="0" hangingPunct="0">
              <a:spcBef>
                <a:spcPct val="20000"/>
              </a:spcBef>
              <a:buClr>
                <a:schemeClr val="accent2"/>
              </a:buClr>
              <a:buSzPct val="70000"/>
            </a:pPr>
            <a:endParaRPr lang="fi-FI" sz="1000">
              <a:latin typeface="Calibri" pitchFamily="34" charset="0"/>
              <a:cs typeface="Times New Roman" pitchFamily="18" charset="0"/>
            </a:endParaRPr>
          </a:p>
          <a:p>
            <a:pPr marL="99180" defTabSz="765799" eaLnBrk="0" hangingPunct="0">
              <a:spcBef>
                <a:spcPct val="20000"/>
              </a:spcBef>
              <a:buClr>
                <a:schemeClr val="accent2"/>
              </a:buClr>
              <a:buSzPct val="70000"/>
              <a:buFont typeface="Zapf Dingbats" charset="2"/>
              <a:buChar char="n"/>
            </a:pPr>
            <a:endParaRPr lang="fi-FI" sz="1000">
              <a:latin typeface="Calibri" pitchFamily="34" charset="0"/>
            </a:endParaRPr>
          </a:p>
          <a:p>
            <a:pPr marL="99180" defTabSz="765799">
              <a:spcBef>
                <a:spcPct val="20000"/>
              </a:spcBef>
            </a:pPr>
            <a:endParaRPr lang="fi-FI" sz="1000">
              <a:latin typeface="Calibri" pitchFamily="34" charset="0"/>
            </a:endParaRPr>
          </a:p>
        </p:txBody>
      </p:sp>
      <p:sp>
        <p:nvSpPr>
          <p:cNvPr id="6" name="Tekstiruutu 5">
            <a:extLst>
              <a:ext uri="{FF2B5EF4-FFF2-40B4-BE49-F238E27FC236}">
                <a16:creationId xmlns:a16="http://schemas.microsoft.com/office/drawing/2014/main" id="{0D3F2CDE-1EEA-41E5-A482-77A31962E79B}"/>
              </a:ext>
            </a:extLst>
          </p:cNvPr>
          <p:cNvSpPr txBox="1"/>
          <p:nvPr/>
        </p:nvSpPr>
        <p:spPr>
          <a:xfrm>
            <a:off x="8785460" y="1556792"/>
            <a:ext cx="2063068" cy="3539430"/>
          </a:xfrm>
          <a:prstGeom prst="rect">
            <a:avLst/>
          </a:prstGeom>
          <a:noFill/>
        </p:spPr>
        <p:txBody>
          <a:bodyPr wrap="square" rtlCol="0">
            <a:spAutoFit/>
          </a:bodyPr>
          <a:lstStyle/>
          <a:p>
            <a:r>
              <a:rPr lang="fi-FI" sz="800" b="1"/>
              <a:t>Sijoittajabarometri 1/2018 vastausjakauma:</a:t>
            </a:r>
          </a:p>
          <a:p>
            <a:pPr marL="171450" indent="-171450">
              <a:buFontTx/>
              <a:buChar char="-"/>
            </a:pPr>
            <a:r>
              <a:rPr lang="fi-FI" sz="800"/>
              <a:t>Osakesäästäjien Keskusliitto 84%</a:t>
            </a:r>
          </a:p>
          <a:p>
            <a:pPr marL="171450" indent="-171450">
              <a:buFontTx/>
              <a:buChar char="-"/>
            </a:pPr>
            <a:r>
              <a:rPr lang="fi-FI" sz="800"/>
              <a:t>Pörssisäätiö 16%</a:t>
            </a:r>
          </a:p>
          <a:p>
            <a:pPr marL="171450" indent="-171450">
              <a:buFontTx/>
              <a:buChar char="-"/>
            </a:pPr>
            <a:endParaRPr lang="fi-FI" sz="800"/>
          </a:p>
          <a:p>
            <a:r>
              <a:rPr lang="fi-FI" sz="800" b="1"/>
              <a:t>Sijoittajabarometri 2/2018 vastausjakauma:</a:t>
            </a:r>
          </a:p>
          <a:p>
            <a:pPr marL="171450" indent="-171450">
              <a:buFontTx/>
              <a:buChar char="-"/>
            </a:pPr>
            <a:r>
              <a:rPr lang="fi-FI" sz="800"/>
              <a:t>Osakesäästäjien Keskusliitto 75%</a:t>
            </a:r>
          </a:p>
          <a:p>
            <a:pPr marL="171450" indent="-171450">
              <a:buFontTx/>
              <a:buChar char="-"/>
            </a:pPr>
            <a:r>
              <a:rPr lang="fi-FI" sz="800"/>
              <a:t>Pörssisäätiö 25%</a:t>
            </a:r>
          </a:p>
          <a:p>
            <a:pPr marL="171450" indent="-171450">
              <a:buFontTx/>
              <a:buChar char="-"/>
            </a:pPr>
            <a:endParaRPr lang="fi-FI" sz="800"/>
          </a:p>
          <a:p>
            <a:r>
              <a:rPr lang="fi-FI" sz="800" b="1"/>
              <a:t>Sijoittajabarometri 1/2019 vastausjakauma:</a:t>
            </a:r>
          </a:p>
          <a:p>
            <a:pPr marL="171450" indent="-171450">
              <a:buFontTx/>
              <a:buChar char="-"/>
            </a:pPr>
            <a:r>
              <a:rPr lang="fi-FI" sz="800"/>
              <a:t>Osakesäästäjien Keskusliitto 83%</a:t>
            </a:r>
          </a:p>
          <a:p>
            <a:pPr marL="171450" indent="-171450">
              <a:buFontTx/>
              <a:buChar char="-"/>
            </a:pPr>
            <a:r>
              <a:rPr lang="fi-FI" sz="800"/>
              <a:t>Pörssisäätiö 17%</a:t>
            </a:r>
          </a:p>
          <a:p>
            <a:pPr marL="171450" indent="-171450">
              <a:buFontTx/>
              <a:buChar char="-"/>
            </a:pPr>
            <a:endParaRPr lang="fi-FI" sz="800"/>
          </a:p>
          <a:p>
            <a:r>
              <a:rPr lang="fi-FI" sz="800" b="1"/>
              <a:t>Sijoittajabarometri 2/2019 vastausjakauma:</a:t>
            </a:r>
          </a:p>
          <a:p>
            <a:pPr marL="171450" indent="-171450">
              <a:buFontTx/>
              <a:buChar char="-"/>
            </a:pPr>
            <a:r>
              <a:rPr lang="fi-FI" sz="800"/>
              <a:t>Osakesäästäjien Keskusliitto 77%</a:t>
            </a:r>
          </a:p>
          <a:p>
            <a:pPr marL="171450" indent="-171450">
              <a:buFontTx/>
              <a:buChar char="-"/>
            </a:pPr>
            <a:r>
              <a:rPr lang="fi-FI" sz="800"/>
              <a:t>Pörssisäätiö 23%</a:t>
            </a:r>
          </a:p>
          <a:p>
            <a:pPr marL="171450" indent="-171450">
              <a:buFontTx/>
              <a:buChar char="-"/>
            </a:pPr>
            <a:endParaRPr lang="fi-FI" sz="800"/>
          </a:p>
          <a:p>
            <a:r>
              <a:rPr lang="fi-FI" sz="800" b="1"/>
              <a:t>Sijoittajabarometri 1/2020 vastausjakauma:</a:t>
            </a:r>
          </a:p>
          <a:p>
            <a:pPr marL="171450" indent="-171450">
              <a:buFontTx/>
              <a:buChar char="-"/>
            </a:pPr>
            <a:r>
              <a:rPr lang="fi-FI" sz="800"/>
              <a:t>Suomen Osakesäästäjät 82%</a:t>
            </a:r>
          </a:p>
          <a:p>
            <a:pPr marL="171450" indent="-171450">
              <a:buFontTx/>
              <a:buChar char="-"/>
            </a:pPr>
            <a:r>
              <a:rPr lang="fi-FI" sz="800"/>
              <a:t>Pörssisäätiö 18%</a:t>
            </a:r>
          </a:p>
          <a:p>
            <a:pPr marL="171450" indent="-171450">
              <a:buFontTx/>
              <a:buChar char="-"/>
            </a:pPr>
            <a:endParaRPr lang="fi-FI" sz="800"/>
          </a:p>
          <a:p>
            <a:r>
              <a:rPr lang="fi-FI" sz="800" b="1"/>
              <a:t>Sijoittajabarometri 2/2020 vastausjakauma:</a:t>
            </a:r>
          </a:p>
          <a:p>
            <a:pPr marL="171450" indent="-171450">
              <a:buFontTx/>
              <a:buChar char="-"/>
            </a:pPr>
            <a:r>
              <a:rPr lang="fi-FI" sz="800"/>
              <a:t>Suomen Osakesäästäjät 77%</a:t>
            </a:r>
          </a:p>
          <a:p>
            <a:pPr marL="171450" indent="-171450">
              <a:buFontTx/>
              <a:buChar char="-"/>
            </a:pPr>
            <a:r>
              <a:rPr lang="fi-FI" sz="800"/>
              <a:t>Pörssisäätiö 23%</a:t>
            </a:r>
          </a:p>
          <a:p>
            <a:pPr marL="171450" indent="-171450">
              <a:buFontTx/>
              <a:buChar char="-"/>
            </a:pPr>
            <a:endParaRPr lang="fi-FI" sz="800"/>
          </a:p>
          <a:p>
            <a:r>
              <a:rPr lang="fi-FI" sz="800" b="1"/>
              <a:t>Sijoittajabarometri 1/2021 vastausjakauma:</a:t>
            </a:r>
          </a:p>
          <a:p>
            <a:pPr marL="171450" indent="-171450">
              <a:buFontTx/>
              <a:buChar char="-"/>
            </a:pPr>
            <a:r>
              <a:rPr lang="fi-FI" sz="800"/>
              <a:t>Suomen Osakesäästäjät 80%</a:t>
            </a:r>
          </a:p>
          <a:p>
            <a:pPr marL="171450" indent="-171450">
              <a:buFontTx/>
              <a:buChar char="-"/>
            </a:pPr>
            <a:r>
              <a:rPr lang="fi-FI" sz="800"/>
              <a:t>Pörssisäätiö 20%</a:t>
            </a:r>
          </a:p>
          <a:p>
            <a:pPr marL="171450" indent="-171450">
              <a:buFontTx/>
              <a:buChar char="-"/>
            </a:pPr>
            <a:endParaRPr lang="fi-FI" sz="800"/>
          </a:p>
        </p:txBody>
      </p:sp>
      <p:pic>
        <p:nvPicPr>
          <p:cNvPr id="7" name="Kuva 6">
            <a:extLst>
              <a:ext uri="{FF2B5EF4-FFF2-40B4-BE49-F238E27FC236}">
                <a16:creationId xmlns:a16="http://schemas.microsoft.com/office/drawing/2014/main" id="{96B3DF54-7B35-4B71-A2BC-92B67211F428}"/>
              </a:ext>
            </a:extLst>
          </p:cNvPr>
          <p:cNvPicPr>
            <a:picLocks noChangeAspect="1"/>
          </p:cNvPicPr>
          <p:nvPr/>
        </p:nvPicPr>
        <p:blipFill>
          <a:blip r:embed="rId3"/>
          <a:stretch>
            <a:fillRect/>
          </a:stretch>
        </p:blipFill>
        <p:spPr>
          <a:xfrm>
            <a:off x="1738748" y="1163383"/>
            <a:ext cx="3335585" cy="4941168"/>
          </a:xfrm>
          <a:prstGeom prst="rect">
            <a:avLst/>
          </a:prstGeom>
        </p:spPr>
      </p:pic>
    </p:spTree>
    <p:extLst>
      <p:ext uri="{BB962C8B-B14F-4D97-AF65-F5344CB8AC3E}">
        <p14:creationId xmlns:p14="http://schemas.microsoft.com/office/powerpoint/2010/main" val="230099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1981203" y="1220325"/>
            <a:ext cx="2971800" cy="4874559"/>
          </a:xfrm>
          <a:prstGeom prst="rect">
            <a:avLst/>
          </a:prstGeom>
          <a:noFill/>
          <a:ln w="9525">
            <a:noFill/>
            <a:miter lim="800000"/>
            <a:headEnd/>
            <a:tailEnd/>
          </a:ln>
        </p:spPr>
        <p:txBody>
          <a:bodyPr lIns="0" tIns="38308" rIns="76617" bIns="38308"/>
          <a:lstStyle/>
          <a:p>
            <a:pPr marL="287784" indent="-287784" defTabSz="765799" eaLnBrk="0" hangingPunct="0">
              <a:lnSpc>
                <a:spcPct val="90000"/>
              </a:lnSpc>
              <a:spcBef>
                <a:spcPct val="20000"/>
              </a:spcBef>
              <a:buClr>
                <a:schemeClr val="accent2"/>
              </a:buClr>
              <a:buSzPct val="70000"/>
              <a:buFont typeface="Zapf Dingbats" charset="2"/>
              <a:buChar char="n"/>
            </a:pPr>
            <a:endParaRPr lang="fi-FI" sz="1100"/>
          </a:p>
          <a:p>
            <a:pPr marL="287784" indent="-287784" defTabSz="765799" eaLnBrk="0" hangingPunct="0">
              <a:lnSpc>
                <a:spcPct val="90000"/>
              </a:lnSpc>
              <a:spcBef>
                <a:spcPct val="20000"/>
              </a:spcBef>
              <a:buClr>
                <a:schemeClr val="accent2"/>
              </a:buClr>
              <a:buSzPct val="70000"/>
              <a:buFont typeface="Zapf Dingbats" charset="2"/>
              <a:buChar char="n"/>
            </a:pPr>
            <a:endParaRPr lang="fi-FI" sz="1100"/>
          </a:p>
        </p:txBody>
      </p:sp>
      <p:sp>
        <p:nvSpPr>
          <p:cNvPr id="7" name="Rectangle 4"/>
          <p:cNvSpPr txBox="1">
            <a:spLocks noChangeArrowheads="1"/>
          </p:cNvSpPr>
          <p:nvPr/>
        </p:nvSpPr>
        <p:spPr bwMode="auto">
          <a:xfrm>
            <a:off x="527050" y="692150"/>
            <a:ext cx="11137900" cy="5473567"/>
          </a:xfrm>
          <a:prstGeom prst="rect">
            <a:avLst/>
          </a:prstGeom>
          <a:gradFill>
            <a:gsLst>
              <a:gs pos="0">
                <a:schemeClr val="bg1"/>
              </a:gs>
              <a:gs pos="100000">
                <a:srgbClr val="008F86"/>
              </a:gs>
            </a:gsLst>
            <a:lin ang="5400000" scaled="1"/>
          </a:gradFill>
          <a:ln w="9525">
            <a:noFill/>
            <a:miter lim="800000"/>
            <a:headEnd/>
            <a:tailEnd/>
          </a:ln>
        </p:spPr>
        <p:txBody>
          <a:bodyPr vert="horz" wrap="square" lIns="91426" tIns="45713" rIns="91426" bIns="45713" numCol="1" anchor="ctr" anchorCtr="0" compatLnSpc="1">
            <a:prstTxWarp prst="textNoShape">
              <a:avLst/>
            </a:prstTxWarp>
          </a:bodyPr>
          <a:lstStyle/>
          <a:p>
            <a:pPr algn="ctr" defTabSz="914263">
              <a:defRPr/>
            </a:pPr>
            <a:r>
              <a:rPr lang="fi-FI" sz="3200" kern="0">
                <a:latin typeface="Calibri" pitchFamily="34" charset="0"/>
              </a:rPr>
              <a:t>KOKEMUS SIJOITTAMISESTA</a:t>
            </a:r>
          </a:p>
          <a:p>
            <a:pPr algn="ctr" defTabSz="914263">
              <a:buFont typeface="Wingdings" pitchFamily="2" charset="2"/>
              <a:buChar char="§"/>
              <a:defRPr/>
            </a:pPr>
            <a:endParaRPr lang="fi-FI" sz="1300" kern="0">
              <a:latin typeface="Calibri" pitchFamily="34" charset="0"/>
            </a:endParaRPr>
          </a:p>
          <a:p>
            <a:pPr algn="ctr" defTabSz="914263">
              <a:buFont typeface="Wingdings" pitchFamily="2" charset="2"/>
              <a:buChar char="§"/>
              <a:defRPr/>
            </a:pPr>
            <a:r>
              <a:rPr lang="fi-FI" sz="1300" kern="0">
                <a:latin typeface="Calibri" pitchFamily="34" charset="0"/>
              </a:rPr>
              <a:t>Kuinka pitkä kokemus sinulla on sijoittamiseen liittyvistä asioista?</a:t>
            </a:r>
          </a:p>
          <a:p>
            <a:pPr algn="ctr" defTabSz="914263">
              <a:defRPr/>
            </a:pPr>
            <a:endParaRPr lang="fi-FI" sz="1300" kern="0">
              <a:latin typeface="Calibri" pitchFamily="34" charset="0"/>
              <a:ea typeface="+mj-ea"/>
              <a:cs typeface="+mj-cs"/>
            </a:endParaRPr>
          </a:p>
        </p:txBody>
      </p:sp>
    </p:spTree>
    <p:extLst>
      <p:ext uri="{BB962C8B-B14F-4D97-AF65-F5344CB8AC3E}">
        <p14:creationId xmlns:p14="http://schemas.microsoft.com/office/powerpoint/2010/main" val="350740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311794F1-F1DC-4BFB-A7CF-D3EEB4284DF6}"/>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213495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2C2790-8EA7-42CA-B0F8-7E6B541D26EF}"/>
              </a:ext>
            </a:extLst>
          </p:cNvPr>
          <p:cNvSpPr txBox="1">
            <a:spLocks noChangeArrowheads="1"/>
          </p:cNvSpPr>
          <p:nvPr/>
        </p:nvSpPr>
        <p:spPr bwMode="auto">
          <a:xfrm>
            <a:off x="527050" y="692150"/>
            <a:ext cx="11137900" cy="5473567"/>
          </a:xfrm>
          <a:prstGeom prst="rect">
            <a:avLst/>
          </a:prstGeom>
          <a:gradFill>
            <a:gsLst>
              <a:gs pos="0">
                <a:schemeClr val="bg1"/>
              </a:gs>
              <a:gs pos="100000">
                <a:srgbClr val="008F86"/>
              </a:gs>
            </a:gsLst>
            <a:lin ang="5400000" scaled="1"/>
          </a:gradFill>
          <a:ln w="9525">
            <a:noFill/>
            <a:miter lim="800000"/>
            <a:headEnd/>
            <a:tailEnd/>
          </a:ln>
        </p:spPr>
        <p:txBody>
          <a:bodyPr vert="horz" wrap="square" lIns="91426" tIns="45713" rIns="91426" bIns="45713" numCol="1" anchor="ctr" anchorCtr="0" compatLnSpc="1">
            <a:prstTxWarp prst="textNoShape">
              <a:avLst/>
            </a:prstTxWarp>
          </a:bodyPr>
          <a:lstStyle/>
          <a:p>
            <a:pPr algn="ctr" defTabSz="914263">
              <a:defRPr/>
            </a:pPr>
            <a:r>
              <a:rPr lang="fi-FI" sz="3200" kern="0">
                <a:latin typeface="Calibri" pitchFamily="34" charset="0"/>
              </a:rPr>
              <a:t>SIJOITUSKOHTEET</a:t>
            </a:r>
          </a:p>
          <a:p>
            <a:pPr algn="ctr" defTabSz="914263">
              <a:buFont typeface="Wingdings" pitchFamily="2" charset="2"/>
              <a:buChar char="§"/>
              <a:defRPr/>
            </a:pPr>
            <a:endParaRPr lang="fi-FI" sz="1300" kern="0">
              <a:latin typeface="Calibri" pitchFamily="34" charset="0"/>
            </a:endParaRPr>
          </a:p>
          <a:p>
            <a:pPr algn="ctr" defTabSz="914263">
              <a:buFont typeface="Wingdings" pitchFamily="2" charset="2"/>
              <a:buChar char="§"/>
              <a:defRPr/>
            </a:pPr>
            <a:r>
              <a:rPr lang="fi-FI" sz="1300" kern="0">
                <a:latin typeface="Calibri" pitchFamily="34" charset="0"/>
              </a:rPr>
              <a:t>Mihin sijoituskohteisiin sijoitat nyt tai olet aiemmin sijoittanut?</a:t>
            </a:r>
          </a:p>
          <a:p>
            <a:pPr algn="ctr" defTabSz="914263">
              <a:buFont typeface="Wingdings" pitchFamily="2" charset="2"/>
              <a:buChar char="§"/>
              <a:defRPr/>
            </a:pPr>
            <a:r>
              <a:rPr lang="fi-FI" sz="1300" kern="0">
                <a:latin typeface="Calibri" pitchFamily="34" charset="0"/>
              </a:rPr>
              <a:t>Mikä on pääasiallisin sijoituskohteesi (arvioituna sijoituksen rahallisena arvona)?</a:t>
            </a:r>
          </a:p>
          <a:p>
            <a:pPr algn="ctr" defTabSz="914263">
              <a:buFont typeface="Wingdings" pitchFamily="2" charset="2"/>
              <a:buChar char="§"/>
              <a:defRPr/>
            </a:pPr>
            <a:r>
              <a:rPr lang="fi-FI" sz="1300" kern="0">
                <a:latin typeface="Calibri" pitchFamily="34" charset="0"/>
              </a:rPr>
              <a:t>Mikä pörssiyhtiö sinua kiinnostaa tällä hetkellä eniten sijoituskohteena?</a:t>
            </a:r>
          </a:p>
          <a:p>
            <a:pPr algn="ctr" defTabSz="914263">
              <a:buFont typeface="Wingdings" pitchFamily="2" charset="2"/>
              <a:buChar char="§"/>
              <a:defRPr/>
            </a:pPr>
            <a:r>
              <a:rPr lang="fi-FI" sz="1300" kern="0">
                <a:latin typeface="Calibri" pitchFamily="34" charset="0"/>
              </a:rPr>
              <a:t>Mitkä toimialat osakkeisiin sijoitettaessa kiinnostavat sijoituskohteina tällä hetkellä?</a:t>
            </a:r>
          </a:p>
          <a:p>
            <a:pPr algn="ctr" defTabSz="914263">
              <a:defRPr/>
            </a:pPr>
            <a:endParaRPr lang="fi-FI" sz="1300" kern="0">
              <a:latin typeface="Calibri" pitchFamily="34" charset="0"/>
              <a:ea typeface="+mj-ea"/>
              <a:cs typeface="+mj-cs"/>
            </a:endParaRPr>
          </a:p>
        </p:txBody>
      </p:sp>
      <p:sp>
        <p:nvSpPr>
          <p:cNvPr id="20483" name="Rectangle 2"/>
          <p:cNvSpPr>
            <a:spLocks noChangeArrowheads="1"/>
          </p:cNvSpPr>
          <p:nvPr/>
        </p:nvSpPr>
        <p:spPr bwMode="auto">
          <a:xfrm>
            <a:off x="1981203" y="1220325"/>
            <a:ext cx="2971800" cy="4874559"/>
          </a:xfrm>
          <a:prstGeom prst="rect">
            <a:avLst/>
          </a:prstGeom>
          <a:noFill/>
          <a:ln w="9525">
            <a:noFill/>
            <a:miter lim="800000"/>
            <a:headEnd/>
            <a:tailEnd/>
          </a:ln>
        </p:spPr>
        <p:txBody>
          <a:bodyPr lIns="0" tIns="38308" rIns="76617" bIns="38308"/>
          <a:lstStyle/>
          <a:p>
            <a:pPr marL="287784" indent="-287784" defTabSz="765799" eaLnBrk="0" hangingPunct="0">
              <a:lnSpc>
                <a:spcPct val="90000"/>
              </a:lnSpc>
              <a:spcBef>
                <a:spcPct val="20000"/>
              </a:spcBef>
              <a:buClr>
                <a:schemeClr val="accent2"/>
              </a:buClr>
              <a:buSzPct val="70000"/>
              <a:buFont typeface="Zapf Dingbats" charset="2"/>
              <a:buChar char="n"/>
            </a:pPr>
            <a:endParaRPr lang="fi-FI" sz="1100"/>
          </a:p>
          <a:p>
            <a:pPr marL="287784" indent="-287784" defTabSz="765799" eaLnBrk="0" hangingPunct="0">
              <a:lnSpc>
                <a:spcPct val="90000"/>
              </a:lnSpc>
              <a:spcBef>
                <a:spcPct val="20000"/>
              </a:spcBef>
              <a:buClr>
                <a:schemeClr val="accent2"/>
              </a:buClr>
              <a:buSzPct val="70000"/>
              <a:buFont typeface="Zapf Dingbats" charset="2"/>
              <a:buChar char="n"/>
            </a:pPr>
            <a:endParaRPr lang="fi-FI" sz="1100"/>
          </a:p>
        </p:txBody>
      </p:sp>
    </p:spTree>
    <p:extLst>
      <p:ext uri="{BB962C8B-B14F-4D97-AF65-F5344CB8AC3E}">
        <p14:creationId xmlns:p14="http://schemas.microsoft.com/office/powerpoint/2010/main" val="16243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67B7AE7-7EC7-4307-B810-0CF55B4B70C9}"/>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131398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729FA47-CDF8-4119-85B5-44BB9CECBBEB}"/>
              </a:ext>
            </a:extLst>
          </p:cNvPr>
          <p:cNvPicPr>
            <a:picLocks noChangeAspect="1"/>
          </p:cNvPicPr>
          <p:nvPr/>
        </p:nvPicPr>
        <p:blipFill>
          <a:blip r:embed="rId2"/>
          <a:stretch>
            <a:fillRect/>
          </a:stretch>
        </p:blipFill>
        <p:spPr>
          <a:xfrm>
            <a:off x="1905762" y="692658"/>
            <a:ext cx="8380476" cy="5472684"/>
          </a:xfrm>
          <a:prstGeom prst="rect">
            <a:avLst/>
          </a:prstGeom>
        </p:spPr>
      </p:pic>
    </p:spTree>
    <p:extLst>
      <p:ext uri="{BB962C8B-B14F-4D97-AF65-F5344CB8AC3E}">
        <p14:creationId xmlns:p14="http://schemas.microsoft.com/office/powerpoint/2010/main" val="429464814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ef2d33-34b6-4f03-9864-65887418f1cc">
      <Terms xmlns="http://schemas.microsoft.com/office/infopath/2007/PartnerControls"/>
    </lcf76f155ced4ddcb4097134ff3c332f>
    <TaxCatchAll xmlns="6e2a82b7-79b4-48a4-b1b9-5f44019db2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7B06C8ADDDB9EA41A17D6027C2A859AA" ma:contentTypeVersion="17" ma:contentTypeDescription="Luo uusi asiakirja." ma:contentTypeScope="" ma:versionID="92b2f1f9ceb7efba85a075ad7a4a454d">
  <xsd:schema xmlns:xsd="http://www.w3.org/2001/XMLSchema" xmlns:xs="http://www.w3.org/2001/XMLSchema" xmlns:p="http://schemas.microsoft.com/office/2006/metadata/properties" xmlns:ns2="6e2a82b7-79b4-48a4-b1b9-5f44019db28a" xmlns:ns3="b4ef2d33-34b6-4f03-9864-65887418f1cc" targetNamespace="http://schemas.microsoft.com/office/2006/metadata/properties" ma:root="true" ma:fieldsID="d4194a6c7f39d1bb55ea3e3cfa0afe75" ns2:_="" ns3:_="">
    <xsd:import namespace="6e2a82b7-79b4-48a4-b1b9-5f44019db28a"/>
    <xsd:import namespace="b4ef2d33-34b6-4f03-9864-65887418f1cc"/>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a82b7-79b4-48a4-b1b9-5f44019db28a"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Jakamisvihjeen hajautus" ma:internalName="SharingHintHash" ma:readOnly="true">
      <xsd:simpleType>
        <xsd:restriction base="dms:Text"/>
      </xsd:simpleType>
    </xsd:element>
    <xsd:element name="SharedWithDetails" ma:index="10" nillable="true" ma:displayName="Jakamisen tiedot" ma:description="" ma:internalName="SharedWithDetails" ma:readOnly="true">
      <xsd:simpleType>
        <xsd:restriction base="dms:Note">
          <xsd:maxLength value="255"/>
        </xsd:restriction>
      </xsd:simpleType>
    </xsd:element>
    <xsd:element name="TaxCatchAll" ma:index="24" nillable="true" ma:displayName="Taxonomy Catch All Column" ma:hidden="true" ma:list="{b5697401-96b5-4708-9b4f-0bcac6596919}" ma:internalName="TaxCatchAll" ma:showField="CatchAllData" ma:web="6e2a82b7-79b4-48a4-b1b9-5f44019db2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ef2d33-34b6-4f03-9864-65887418f1c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Kuvien tunnisteet" ma:readOnly="false" ma:fieldId="{5cf76f15-5ced-4ddc-b409-7134ff3c332f}" ma:taxonomyMulti="true" ma:sspId="2157d9af-a1e1-45e1-966d-6c401eb0d92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FAF6EB-D500-41D1-A475-440B5F59680B}">
  <ds:schemaRefs>
    <ds:schemaRef ds:uri="6e2a82b7-79b4-48a4-b1b9-5f44019db28a"/>
    <ds:schemaRef ds:uri="b4ef2d33-34b6-4f03-9864-65887418f1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2227D3E-53FB-49A0-85D6-104C9A8E23C3}">
  <ds:schemaRefs>
    <ds:schemaRef ds:uri="http://schemas.microsoft.com/sharepoint/v3/contenttype/forms"/>
  </ds:schemaRefs>
</ds:datastoreItem>
</file>

<file path=customXml/itemProps3.xml><?xml version="1.0" encoding="utf-8"?>
<ds:datastoreItem xmlns:ds="http://schemas.openxmlformats.org/officeDocument/2006/customXml" ds:itemID="{8F366D9C-5AC0-4368-A978-346B7CA61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a82b7-79b4-48a4-b1b9-5f44019db28a"/>
    <ds:schemaRef ds:uri="b4ef2d33-34b6-4f03-9864-65887418f1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1051</Words>
  <Application>Microsoft Office PowerPoint</Application>
  <PresentationFormat>Laajakuva</PresentationFormat>
  <Paragraphs>200</Paragraphs>
  <Slides>33</Slides>
  <Notes>11</Notes>
  <HiddenSlides>0</HiddenSlides>
  <MMClips>0</MMClips>
  <ScaleCrop>false</ScaleCrop>
  <HeadingPairs>
    <vt:vector size="8" baseType="variant">
      <vt:variant>
        <vt:lpstr>Käytetyt fontit</vt:lpstr>
      </vt:variant>
      <vt:variant>
        <vt:i4>6</vt:i4>
      </vt:variant>
      <vt:variant>
        <vt:lpstr>Teema</vt:lpstr>
      </vt:variant>
      <vt:variant>
        <vt:i4>2</vt:i4>
      </vt:variant>
      <vt:variant>
        <vt:lpstr>Upotetut OLE-palvelimet</vt:lpstr>
      </vt:variant>
      <vt:variant>
        <vt:i4>1</vt:i4>
      </vt:variant>
      <vt:variant>
        <vt:lpstr>Dian otsikot</vt:lpstr>
      </vt:variant>
      <vt:variant>
        <vt:i4>33</vt:i4>
      </vt:variant>
    </vt:vector>
  </HeadingPairs>
  <TitlesOfParts>
    <vt:vector size="42" baseType="lpstr">
      <vt:lpstr>Arial</vt:lpstr>
      <vt:lpstr>Calibri</vt:lpstr>
      <vt:lpstr>Calibri Light</vt:lpstr>
      <vt:lpstr>Tahoma</vt:lpstr>
      <vt:lpstr>Wingdings</vt:lpstr>
      <vt:lpstr>Zapf Dingbats</vt:lpstr>
      <vt:lpstr>Office-teema</vt:lpstr>
      <vt:lpstr>1_Office-teema</vt:lpstr>
      <vt:lpstr>Acrobat Document</vt:lpstr>
      <vt:lpstr>Sijoittajabarometri Lokakuu 2021</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Sijoittajabarometri lokakuu 2020</dc:title>
  <dc:creator>Leveelahti, Johanna</dc:creator>
  <cp:lastModifiedBy>Sarianna Toivonen</cp:lastModifiedBy>
  <cp:revision>2</cp:revision>
  <cp:lastPrinted>2021-10-19T04:18:10Z</cp:lastPrinted>
  <dcterms:created xsi:type="dcterms:W3CDTF">2019-03-18T11:17:54Z</dcterms:created>
  <dcterms:modified xsi:type="dcterms:W3CDTF">2023-11-30T09:36:40Z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0x0101007B06C8ADDDB9EA41A17D6027C2A859AA</vt:lpwstr>
  </property>
</Properties>
</file>